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6"/>
  </p:notesMasterIdLst>
  <p:handoutMasterIdLst>
    <p:handoutMasterId r:id="rId47"/>
  </p:handoutMasterIdLst>
  <p:sldIdLst>
    <p:sldId id="257" r:id="rId5"/>
    <p:sldId id="283" r:id="rId6"/>
    <p:sldId id="265" r:id="rId7"/>
    <p:sldId id="278" r:id="rId8"/>
    <p:sldId id="299" r:id="rId9"/>
    <p:sldId id="300" r:id="rId10"/>
    <p:sldId id="298" r:id="rId11"/>
    <p:sldId id="301" r:id="rId12"/>
    <p:sldId id="270" r:id="rId13"/>
    <p:sldId id="302" r:id="rId14"/>
    <p:sldId id="303" r:id="rId15"/>
    <p:sldId id="304" r:id="rId16"/>
    <p:sldId id="305" r:id="rId17"/>
    <p:sldId id="285" r:id="rId18"/>
    <p:sldId id="284" r:id="rId19"/>
    <p:sldId id="271" r:id="rId20"/>
    <p:sldId id="286" r:id="rId21"/>
    <p:sldId id="272" r:id="rId22"/>
    <p:sldId id="273" r:id="rId23"/>
    <p:sldId id="287" r:id="rId24"/>
    <p:sldId id="274" r:id="rId25"/>
    <p:sldId id="288" r:id="rId26"/>
    <p:sldId id="289" r:id="rId27"/>
    <p:sldId id="290" r:id="rId28"/>
    <p:sldId id="268" r:id="rId29"/>
    <p:sldId id="275" r:id="rId30"/>
    <p:sldId id="308" r:id="rId31"/>
    <p:sldId id="276" r:id="rId32"/>
    <p:sldId id="291" r:id="rId33"/>
    <p:sldId id="309" r:id="rId34"/>
    <p:sldId id="277" r:id="rId35"/>
    <p:sldId id="292" r:id="rId36"/>
    <p:sldId id="293" r:id="rId37"/>
    <p:sldId id="294" r:id="rId38"/>
    <p:sldId id="295" r:id="rId39"/>
    <p:sldId id="306" r:id="rId40"/>
    <p:sldId id="296" r:id="rId41"/>
    <p:sldId id="297" r:id="rId42"/>
    <p:sldId id="280" r:id="rId43"/>
    <p:sldId id="307" r:id="rId44"/>
    <p:sldId id="28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3399"/>
    <a:srgbClr val="E88C2C"/>
    <a:srgbClr val="4EB350"/>
    <a:srgbClr val="E88B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0" d="100"/>
          <a:sy n="70" d="100"/>
        </p:scale>
        <p:origin x="660" y="60"/>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6/13/2022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3</a:t>
            </a:fld>
            <a:endParaRPr lang="en-US"/>
          </a:p>
        </p:txBody>
      </p:sp>
    </p:spTree>
    <p:extLst>
      <p:ext uri="{BB962C8B-B14F-4D97-AF65-F5344CB8AC3E}">
        <p14:creationId xmlns:p14="http://schemas.microsoft.com/office/powerpoint/2010/main" val="388601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6</a:t>
            </a:fld>
            <a:endParaRPr lang="en-US"/>
          </a:p>
        </p:txBody>
      </p:sp>
    </p:spTree>
    <p:extLst>
      <p:ext uri="{BB962C8B-B14F-4D97-AF65-F5344CB8AC3E}">
        <p14:creationId xmlns:p14="http://schemas.microsoft.com/office/powerpoint/2010/main" val="2980394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25</a:t>
            </a:fld>
            <a:endParaRPr lang="en-US"/>
          </a:p>
        </p:txBody>
      </p:sp>
    </p:spTree>
    <p:extLst>
      <p:ext uri="{BB962C8B-B14F-4D97-AF65-F5344CB8AC3E}">
        <p14:creationId xmlns:p14="http://schemas.microsoft.com/office/powerpoint/2010/main" val="553265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6/13/2022</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6/13/2022</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6/13/2022</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6/13/2022</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6/13/2022</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6/13/2022</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6/13/2022</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6/13/2022</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6/13/2022</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6/13/2022</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0.jpeg"/><Relationship Id="rId5" Type="http://schemas.openxmlformats.org/officeDocument/2006/relationships/image" Target="../media/image9.jpeg"/><Relationship Id="rId10" Type="http://schemas.microsoft.com/office/2007/relationships/hdphoto" Target="../media/hdphoto2.wdp"/><Relationship Id="rId4" Type="http://schemas.openxmlformats.org/officeDocument/2006/relationships/image" Target="../media/image8.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gi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gif"/><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2.jpeg"/><Relationship Id="rId5" Type="http://schemas.openxmlformats.org/officeDocument/2006/relationships/image" Target="../media/image41.gif"/><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gi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gi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gif"/><Relationship Id="rId1" Type="http://schemas.openxmlformats.org/officeDocument/2006/relationships/slideLayout" Target="../slideLayouts/slideLayout2.xml"/><Relationship Id="rId4" Type="http://schemas.openxmlformats.org/officeDocument/2006/relationships/image" Target="../media/image55.gif"/></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0"/>
            <a:ext cx="9982200" cy="1828800"/>
          </a:xfrm>
        </p:spPr>
        <p:txBody>
          <a:bodyPr>
            <a:normAutofit fontScale="90000"/>
          </a:bodyPr>
          <a:lstStyle/>
          <a:p>
            <a:pPr algn="ctr">
              <a:lnSpc>
                <a:spcPct val="100000"/>
              </a:lnSpc>
              <a:spcBef>
                <a:spcPts val="600"/>
              </a:spcBef>
              <a:spcAft>
                <a:spcPts val="600"/>
              </a:spcAft>
            </a:pPr>
            <a:r>
              <a:rPr lang="en-US" b="1">
                <a:solidFill>
                  <a:srgbClr val="E88C2C"/>
                </a:solidFill>
              </a:rPr>
              <a:t>BÀI 2: </a:t>
            </a:r>
            <a:br>
              <a:rPr lang="en-US" b="1">
                <a:solidFill>
                  <a:srgbClr val="E88C2C"/>
                </a:solidFill>
              </a:rPr>
            </a:br>
            <a:r>
              <a:rPr lang="nl-NL" b="1">
                <a:solidFill>
                  <a:srgbClr val="E88C2C"/>
                </a:solidFill>
              </a:rPr>
              <a:t>VAI TRÒ CỦA THIẾT BỊ THÔNG MINH VÀ TIN HỌC ĐỐI VỚI XÃ HỘI</a:t>
            </a:r>
            <a:endParaRPr lang="en-US" b="1" dirty="0">
              <a:solidFill>
                <a:srgbClr val="E88C2C"/>
              </a:solidFill>
            </a:endParaRPr>
          </a:p>
        </p:txBody>
      </p:sp>
      <p:sp>
        <p:nvSpPr>
          <p:cNvPr id="3" name="Subtitle 2"/>
          <p:cNvSpPr>
            <a:spLocks noGrp="1"/>
          </p:cNvSpPr>
          <p:nvPr>
            <p:ph type="subTitle" idx="1"/>
          </p:nvPr>
        </p:nvSpPr>
        <p:spPr>
          <a:xfrm>
            <a:off x="1752600" y="2716427"/>
            <a:ext cx="7086600" cy="685800"/>
          </a:xfrm>
        </p:spPr>
        <p:txBody>
          <a:bodyPr/>
          <a:lstStyle/>
          <a:p>
            <a:pPr algn="ctr"/>
            <a:r>
              <a:rPr lang="en-US" sz="2800">
                <a:solidFill>
                  <a:schemeClr val="tx2"/>
                </a:solidFill>
              </a:rPr>
              <a:t>GV. Hoàng Thị Thanh Tâm</a:t>
            </a:r>
            <a:endParaRPr lang="en-US" sz="2800" dirty="0">
              <a:solidFill>
                <a:schemeClr val="tx2"/>
              </a:solidFill>
            </a:endParaRPr>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762000" y="-32657"/>
            <a:ext cx="11353800" cy="6929277"/>
          </a:xfrm>
          <a:prstGeom prst="cloudCallout">
            <a:avLst>
              <a:gd name="adj1" fmla="val -43906"/>
              <a:gd name="adj2" fmla="val 33062"/>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pPr>
            <a:r>
              <a:rPr lang="nl-NL" sz="2800">
                <a:latin typeface="Times New Roman" panose="02020603050405020304" pitchFamily="18" charset="0"/>
                <a:ea typeface="Times New Roman" panose="02020603050405020304" pitchFamily="18" charset="0"/>
                <a:cs typeface="Times New Roman" panose="02020603050405020304" pitchFamily="18" charset="0"/>
              </a:rPr>
              <a:t>Chúng ta từng được nghe rất nhiều thứ gắn với từ “Smart” như “smart TV”,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“Smart phone”, “Smart </a:t>
            </a:r>
            <a:r>
              <a:rPr lang="nl-NL" sz="2800">
                <a:latin typeface="Times New Roman" panose="02020603050405020304" pitchFamily="18" charset="0"/>
                <a:ea typeface="Times New Roman" panose="02020603050405020304" pitchFamily="18" charset="0"/>
                <a:cs typeface="Times New Roman" panose="02020603050405020304" pitchFamily="18" charset="0"/>
              </a:rPr>
              <a:t>watch”, ... Đó là tên gọi của các thiết bị thông minh.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nl-NL" sz="2800">
                <a:latin typeface="Times New Roman" panose="02020603050405020304" pitchFamily="18" charset="0"/>
                <a:ea typeface="Times New Roman" panose="02020603050405020304" pitchFamily="18" charset="0"/>
                <a:cs typeface="Times New Roman" panose="02020603050405020304" pitchFamily="18" charset="0"/>
              </a:rPr>
              <a:t>? Máy tính xách tay có phải là thiết bị thông minh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không?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nl-NL" sz="2800">
                <a:latin typeface="Times New Roman" panose="02020603050405020304" pitchFamily="18" charset="0"/>
                <a:ea typeface="Times New Roman" panose="02020603050405020304" pitchFamily="18" charset="0"/>
                <a:cs typeface="Times New Roman" panose="02020603050405020304" pitchFamily="18" charset="0"/>
              </a:rPr>
              <a:t>Chúng ta sẽ cùng tìm hiểu thiết bị thông minh và vai trò của chúng trong cuộc cách mạng công nghiệp lần thứ tư.</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Content Placeholder 7">
            <a:extLst>
              <a:ext uri="{FF2B5EF4-FFF2-40B4-BE49-F238E27FC236}">
                <a16:creationId xmlns:a16="http://schemas.microsoft.com/office/drawing/2014/main" id="{E1FE57D9-2BFD-43CC-B154-7EA17E56A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503" y="-102733"/>
            <a:ext cx="4774603" cy="1396825"/>
          </a:xfrm>
          <a:prstGeom prst="rect">
            <a:avLst/>
          </a:prstGeom>
        </p:spPr>
      </p:pic>
    </p:spTree>
    <p:extLst>
      <p:ext uri="{BB962C8B-B14F-4D97-AF65-F5344CB8AC3E}">
        <p14:creationId xmlns:p14="http://schemas.microsoft.com/office/powerpoint/2010/main" val="843583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3887"/>
            <a:ext cx="9829800" cy="533400"/>
          </a:xfrm>
        </p:spPr>
        <p:txBody>
          <a:bodyPr>
            <a:normAutofit/>
          </a:bodyPr>
          <a:lstStyle/>
          <a:p>
            <a:r>
              <a:rPr lang="en-US" b="1">
                <a:solidFill>
                  <a:srgbClr val="0070C0"/>
                </a:solidFill>
              </a:rPr>
              <a:t>1. THIẾT BỊ THÔNG MINH</a:t>
            </a:r>
            <a:endParaRPr lang="en-US">
              <a:solidFill>
                <a:srgbClr val="0070C0"/>
              </a:solidFill>
            </a:endParaRPr>
          </a:p>
        </p:txBody>
      </p:sp>
      <p:sp>
        <p:nvSpPr>
          <p:cNvPr id="6" name="Thought Bubble: Cloud 5">
            <a:extLst>
              <a:ext uri="{FF2B5EF4-FFF2-40B4-BE49-F238E27FC236}">
                <a16:creationId xmlns:a16="http://schemas.microsoft.com/office/drawing/2014/main" id="{BE975767-88A0-4987-954A-C7BD37E663E4}"/>
              </a:ext>
            </a:extLst>
          </p:cNvPr>
          <p:cNvSpPr/>
          <p:nvPr/>
        </p:nvSpPr>
        <p:spPr>
          <a:xfrm>
            <a:off x="7356684" y="1602525"/>
            <a:ext cx="4477126" cy="2402172"/>
          </a:xfrm>
          <a:prstGeom prst="cloudCallout">
            <a:avLst>
              <a:gd name="adj1" fmla="val -60961"/>
              <a:gd name="adj2" fmla="val 32847"/>
            </a:avLst>
          </a:prstGeom>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2800" i="1">
                <a:latin typeface="+mj-lt"/>
              </a:rPr>
              <a:t>Thiết bị nào </a:t>
            </a:r>
            <a:r>
              <a:rPr lang="en-US" sz="2800" i="1" smtClean="0">
                <a:latin typeface="+mj-lt"/>
              </a:rPr>
              <a:t>ở hình bên là </a:t>
            </a:r>
            <a:r>
              <a:rPr lang="en-US" sz="2800" i="1">
                <a:latin typeface="+mj-lt"/>
              </a:rPr>
              <a:t>thiết bị thông minh</a:t>
            </a:r>
            <a:r>
              <a:rPr lang="en-US" sz="2800" i="1" smtClean="0">
                <a:latin typeface="+mj-lt"/>
              </a:rPr>
              <a:t>? Vì sao?</a:t>
            </a:r>
            <a:endParaRPr lang="en-US" sz="2800">
              <a:latin typeface="+mj-lt"/>
            </a:endParaRPr>
          </a:p>
        </p:txBody>
      </p:sp>
      <p:sp>
        <p:nvSpPr>
          <p:cNvPr id="7" name="AutoShape 2">
            <a:extLst>
              <a:ext uri="{FF2B5EF4-FFF2-40B4-BE49-F238E27FC236}">
                <a16:creationId xmlns:a16="http://schemas.microsoft.com/office/drawing/2014/main" id="{9313FF0A-8E22-4D74-9412-D6C4CA73C32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800">
              <a:latin typeface="+mj-lt"/>
            </a:endParaRPr>
          </a:p>
        </p:txBody>
      </p:sp>
      <p:pic>
        <p:nvPicPr>
          <p:cNvPr id="1028" name="Picture 4" descr="Đồng Hồ LED VẠN NIÊN treo tường cao cấp có Lịch Âm Việt Nam chạy cực chuẩn,  cực bền | Lazada.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6909" y="2000343"/>
            <a:ext cx="2590799" cy="12588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iêu Phẩm Samsung Galaxy Z Flip3 5G - ViettelStore.vn"/>
          <p:cNvPicPr>
            <a:picLocks noChangeAspect="1" noChangeArrowheads="1"/>
          </p:cNvPicPr>
          <p:nvPr/>
        </p:nvPicPr>
        <p:blipFill rotWithShape="1">
          <a:blip r:embed="rId4">
            <a:extLst>
              <a:ext uri="{28A0092B-C50C-407E-A947-70E740481C1C}">
                <a14:useLocalDpi xmlns:a14="http://schemas.microsoft.com/office/drawing/2010/main" val="0"/>
              </a:ext>
            </a:extLst>
          </a:blip>
          <a:srcRect l="8748" r="7774"/>
          <a:stretch/>
        </p:blipFill>
        <p:spPr bwMode="auto">
          <a:xfrm>
            <a:off x="1447800" y="3428999"/>
            <a:ext cx="1524000" cy="127478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mera wifi Yoosee chuẩn 3 râu 11 LED Full HD - hàng chính hãng | Siêu Thị  NaNo | Tiki"/>
          <p:cNvPicPr>
            <a:picLocks noChangeAspect="1" noChangeArrowheads="1"/>
          </p:cNvPicPr>
          <p:nvPr/>
        </p:nvPicPr>
        <p:blipFill rotWithShape="1">
          <a:blip r:embed="rId5">
            <a:extLst>
              <a:ext uri="{28A0092B-C50C-407E-A947-70E740481C1C}">
                <a14:useLocalDpi xmlns:a14="http://schemas.microsoft.com/office/drawing/2010/main" val="0"/>
              </a:ext>
            </a:extLst>
          </a:blip>
          <a:srcRect l="24245" r="7156" b="17313"/>
          <a:stretch/>
        </p:blipFill>
        <p:spPr bwMode="auto">
          <a:xfrm>
            <a:off x="5029200" y="3422877"/>
            <a:ext cx="1143000" cy="13777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áy ảnh Sony ZV-1 ra mắt với thiết kế nhỏ gọn và giá 18.6 triệu"/>
          <p:cNvPicPr>
            <a:picLocks noChangeAspect="1" noChangeArrowheads="1"/>
          </p:cNvPicPr>
          <p:nvPr/>
        </p:nvPicPr>
        <p:blipFill rotWithShape="1">
          <a:blip r:embed="rId6">
            <a:extLst>
              <a:ext uri="{28A0092B-C50C-407E-A947-70E740481C1C}">
                <a14:useLocalDpi xmlns:a14="http://schemas.microsoft.com/office/drawing/2010/main" val="0"/>
              </a:ext>
            </a:extLst>
          </a:blip>
          <a:srcRect l="13528" t="21133" r="14433" b="16798"/>
          <a:stretch/>
        </p:blipFill>
        <p:spPr bwMode="auto">
          <a:xfrm>
            <a:off x="4572000" y="2133600"/>
            <a:ext cx="16002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heck, Tick, Correct, Okay, Confirm, Icon, Yes, Ok - Check Clipart - Png  Download (#5653687) - PinClipart"/>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84728" y="3712353"/>
            <a:ext cx="835025" cy="8298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heck, Tick, Correct, Okay, Confirm, Icon, Yes, Ok - Check Clipart - Png  Download (#5653687) - PinClipart"/>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249994" y="3589794"/>
            <a:ext cx="835025" cy="8298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ình ảnh Biểu Tượng Xóa 3d đỏ PNG , Xoá, Tắt Biểu Tượng, Màu đỏ PNG miễn  phí tải tập tin PSDComment và Vecto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1000" y="1963782"/>
            <a:ext cx="1036638" cy="10366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ình ảnh Biểu Tượng Xóa 3d đỏ PNG , Xoá, Tắt Biểu Tượng, Màu đỏ PNG miễn  phí tải tập tin PSDComment và Vecto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600754" y="1995818"/>
            <a:ext cx="1036638" cy="1036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xit" presetSubtype="0" fill="hold" grpId="1" nodeType="clickEffect">
                                  <p:stCondLst>
                                    <p:cond delay="0"/>
                                  </p:stCondLst>
                                  <p:childTnLst>
                                    <p:animEffect transition="out" filter="wedge">
                                      <p:cBhvr>
                                        <p:cTn id="11" dur="2000"/>
                                        <p:tgtEl>
                                          <p:spTgt spid="6"/>
                                        </p:tgtEl>
                                      </p:cBhvr>
                                    </p:animEffect>
                                    <p:set>
                                      <p:cBhvr>
                                        <p:cTn id="12" dur="1" fill="hold">
                                          <p:stCondLst>
                                            <p:cond delay="19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par>
                                <p:cTn id="26" presetID="16" presetClass="entr" presetSubtype="21"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28800" y="2590800"/>
            <a:ext cx="9525000" cy="1828800"/>
          </a:xfrm>
          <a:prstGeom prst="rect">
            <a:avLst/>
          </a:prstGeom>
        </p:spPr>
        <p:txBody>
          <a:bodyPr vert="horz" lIns="91440" tIns="45720" rIns="91440" bIns="45720" rtlCol="0">
            <a:noAutofit/>
          </a:bodyPr>
          <a:lstStyle/>
          <a:p>
            <a:pPr algn="just">
              <a:spcBef>
                <a:spcPts val="600"/>
              </a:spcBef>
              <a:spcAft>
                <a:spcPts val="600"/>
              </a:spcAft>
              <a:buFont typeface="Arial" panose="020B0604020202020204" pitchFamily="34" charset="0"/>
              <a:buNone/>
            </a:pPr>
            <a:r>
              <a:rPr lang="en-US" sz="2800">
                <a:latin typeface="+mj-lt"/>
              </a:rPr>
              <a:t>+ Camera kết nối internet để truyền dữ liệu một cách tự động và có khả năng chọn lọc chỉ ghi hình khi phát hiện chuyển động </a:t>
            </a:r>
            <a:endParaRPr lang="en-US" sz="2800" smtClean="0">
              <a:latin typeface="+mj-lt"/>
            </a:endParaRPr>
          </a:p>
          <a:p>
            <a:pPr algn="just">
              <a:spcBef>
                <a:spcPts val="600"/>
              </a:spcBef>
              <a:spcAft>
                <a:spcPts val="600"/>
              </a:spcAft>
              <a:buFont typeface="Arial" panose="020B0604020202020204" pitchFamily="34" charset="0"/>
              <a:buNone/>
            </a:pPr>
            <a:r>
              <a:rPr lang="en-US" sz="2800" smtClean="0">
                <a:latin typeface="+mj-lt"/>
              </a:rPr>
              <a:t>=&gt; </a:t>
            </a:r>
            <a:r>
              <a:rPr lang="en-US" sz="2800">
                <a:latin typeface="+mj-lt"/>
              </a:rPr>
              <a:t>là một thiết bị thông </a:t>
            </a:r>
            <a:r>
              <a:rPr lang="en-US" sz="2800" smtClean="0">
                <a:latin typeface="+mj-lt"/>
              </a:rPr>
              <a:t>minh</a:t>
            </a:r>
            <a:endParaRPr lang="en-US" sz="2800">
              <a:latin typeface="+mj-lt"/>
            </a:endParaRPr>
          </a:p>
        </p:txBody>
      </p:sp>
      <p:pic>
        <p:nvPicPr>
          <p:cNvPr id="4" name="Picture 8" descr="Camera wifi Yoosee chuẩn 3 râu 11 LED Full HD - hàng chính hãng | Siêu Thị  NaNo | Tik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609600"/>
            <a:ext cx="1666193" cy="1666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93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533400" y="20472"/>
            <a:ext cx="10287000" cy="2342555"/>
          </a:xfrm>
          <a:prstGeom prst="cloudCallou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0000"/>
              </a:lnSpc>
              <a:spcBef>
                <a:spcPts val="600"/>
              </a:spcBef>
              <a:spcAft>
                <a:spcPts val="600"/>
              </a:spcAft>
            </a:pPr>
            <a:r>
              <a:rPr lang="en-US" sz="2800" b="1" i="1" smtClean="0">
                <a:solidFill>
                  <a:srgbClr val="FF0000"/>
                </a:solidFill>
                <a:latin typeface="+mj-lt"/>
              </a:rPr>
              <a:t>Vì sao</a:t>
            </a:r>
            <a:endParaRPr lang="en-US" sz="2800" b="1" i="1">
              <a:solidFill>
                <a:srgbClr val="FF0000"/>
              </a:solidFill>
              <a:latin typeface="+mj-lt"/>
            </a:endParaRPr>
          </a:p>
          <a:p>
            <a:pPr algn="just">
              <a:lnSpc>
                <a:spcPct val="100000"/>
              </a:lnSpc>
              <a:spcBef>
                <a:spcPts val="600"/>
              </a:spcBef>
              <a:spcAft>
                <a:spcPts val="600"/>
              </a:spcAft>
            </a:pPr>
            <a:r>
              <a:rPr lang="en-US" sz="2800" smtClean="0">
                <a:latin typeface="+mj-lt"/>
              </a:rPr>
              <a:t>Đồng </a:t>
            </a:r>
            <a:r>
              <a:rPr lang="en-US" sz="2800">
                <a:latin typeface="+mj-lt"/>
              </a:rPr>
              <a:t>hồ lịch vạn </a:t>
            </a:r>
            <a:r>
              <a:rPr lang="en-US" sz="2800" smtClean="0">
                <a:latin typeface="+mj-lt"/>
              </a:rPr>
              <a:t>niên, máy </a:t>
            </a:r>
            <a:r>
              <a:rPr lang="en-US" sz="2800">
                <a:latin typeface="+mj-lt"/>
              </a:rPr>
              <a:t>ảnh số </a:t>
            </a:r>
            <a:r>
              <a:rPr lang="en-US" sz="2800" smtClean="0">
                <a:latin typeface="+mj-lt"/>
              </a:rPr>
              <a:t>không </a:t>
            </a:r>
            <a:r>
              <a:rPr lang="en-US" sz="2800">
                <a:latin typeface="+mj-lt"/>
              </a:rPr>
              <a:t>phải là thiết bị thông </a:t>
            </a:r>
            <a:r>
              <a:rPr lang="en-US" sz="2800" smtClean="0">
                <a:latin typeface="+mj-lt"/>
              </a:rPr>
              <a:t>minh?</a:t>
            </a:r>
            <a:endParaRPr lang="en-US" sz="2800">
              <a:latin typeface="+mj-lt"/>
            </a:endParaRPr>
          </a:p>
        </p:txBody>
      </p:sp>
      <p:sp>
        <p:nvSpPr>
          <p:cNvPr id="8" name="Cloud Callout 7"/>
          <p:cNvSpPr/>
          <p:nvPr/>
        </p:nvSpPr>
        <p:spPr>
          <a:xfrm>
            <a:off x="533400" y="2514600"/>
            <a:ext cx="11277600" cy="2998470"/>
          </a:xfrm>
          <a:prstGeom prst="cloudCallou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en-US" sz="2800" b="1" i="1" smtClean="0">
                <a:solidFill>
                  <a:srgbClr val="FF0000"/>
                </a:solidFill>
                <a:latin typeface="+mj-lt"/>
              </a:rPr>
              <a:t>Vì</a:t>
            </a:r>
            <a:endParaRPr lang="en-US" sz="2800" b="1" i="1">
              <a:solidFill>
                <a:srgbClr val="FF0000"/>
              </a:solidFill>
              <a:latin typeface="+mj-lt"/>
            </a:endParaRPr>
          </a:p>
          <a:p>
            <a:pPr algn="just">
              <a:spcBef>
                <a:spcPts val="600"/>
              </a:spcBef>
              <a:spcAft>
                <a:spcPts val="600"/>
              </a:spcAft>
            </a:pPr>
            <a:r>
              <a:rPr lang="en-US" sz="2800">
                <a:solidFill>
                  <a:schemeClr val="tx2"/>
                </a:solidFill>
                <a:latin typeface="+mj-lt"/>
              </a:rPr>
              <a:t>Đồng hồ lịch vạn niên không có khả năng kết nối, máy ảnh số không hoạt động tự chủ =&gt; không phải là thiết bị thông minh</a:t>
            </a:r>
          </a:p>
        </p:txBody>
      </p:sp>
    </p:spTree>
    <p:extLst>
      <p:ext uri="{BB962C8B-B14F-4D97-AF65-F5344CB8AC3E}">
        <p14:creationId xmlns:p14="http://schemas.microsoft.com/office/powerpoint/2010/main" val="219080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9829800" cy="716459"/>
          </a:xfrm>
        </p:spPr>
        <p:txBody>
          <a:bodyPr>
            <a:normAutofit/>
          </a:bodyPr>
          <a:lstStyle/>
          <a:p>
            <a:r>
              <a:rPr lang="en-US" b="1">
                <a:solidFill>
                  <a:srgbClr val="0070C0"/>
                </a:solidFill>
              </a:rPr>
              <a:t>1. THIẾT BỊ THÔNG MINH</a:t>
            </a:r>
            <a:endParaRPr lang="en-US">
              <a:solidFill>
                <a:srgbClr val="0070C0"/>
              </a:solidFill>
            </a:endParaRPr>
          </a:p>
        </p:txBody>
      </p:sp>
      <p:sp>
        <p:nvSpPr>
          <p:cNvPr id="3" name="Text Placeholder 2"/>
          <p:cNvSpPr>
            <a:spLocks noGrp="1"/>
          </p:cNvSpPr>
          <p:nvPr>
            <p:ph idx="1"/>
          </p:nvPr>
        </p:nvSpPr>
        <p:spPr>
          <a:xfrm>
            <a:off x="866632" y="990600"/>
            <a:ext cx="11096767" cy="1600200"/>
          </a:xfrm>
        </p:spPr>
        <p:txBody>
          <a:bodyPr>
            <a:noAutofit/>
          </a:bodyPr>
          <a:lstStyle/>
          <a:p>
            <a:pPr marL="0" indent="0" algn="just">
              <a:lnSpc>
                <a:spcPct val="100000"/>
              </a:lnSpc>
              <a:spcBef>
                <a:spcPts val="600"/>
              </a:spcBef>
              <a:spcAft>
                <a:spcPts val="600"/>
              </a:spcAft>
              <a:buNone/>
            </a:pPr>
            <a:r>
              <a:rPr lang="en-US" sz="2800" b="1" i="1">
                <a:solidFill>
                  <a:schemeClr val="accent3">
                    <a:lumMod val="75000"/>
                  </a:schemeClr>
                </a:solidFill>
                <a:latin typeface="+mj-lt"/>
              </a:rPr>
              <a:t>a) Thiết bị thông minh là một hệ thống xử lí thông tin</a:t>
            </a:r>
            <a:endParaRPr lang="en-US" sz="2800">
              <a:solidFill>
                <a:schemeClr val="accent3">
                  <a:lumMod val="75000"/>
                </a:schemeClr>
              </a:solidFill>
              <a:latin typeface="+mj-lt"/>
            </a:endParaRPr>
          </a:p>
          <a:p>
            <a:pPr marL="0" indent="0" algn="just">
              <a:lnSpc>
                <a:spcPct val="100000"/>
              </a:lnSpc>
              <a:spcBef>
                <a:spcPts val="600"/>
              </a:spcBef>
              <a:spcAft>
                <a:spcPts val="600"/>
              </a:spcAft>
              <a:buNone/>
            </a:pPr>
            <a:r>
              <a:rPr lang="en-US" sz="2800">
                <a:latin typeface="+mj-lt"/>
              </a:rPr>
              <a:t>- Thiết bị thông minh là các thiết bị điện tử có thể hoạt động một cách tự chủ trong một mức độ nhất định nhờ các phần mềm điều khiển được cài đặt sẵn</a:t>
            </a:r>
            <a:r>
              <a:rPr lang="en-US" sz="2800" smtClean="0">
                <a:latin typeface="+mj-lt"/>
              </a:rPr>
              <a:t>.</a:t>
            </a:r>
            <a:endParaRPr lang="en-US" sz="2800">
              <a:latin typeface="+mj-lt"/>
            </a:endParaRPr>
          </a:p>
        </p:txBody>
      </p:sp>
      <p:pic>
        <p:nvPicPr>
          <p:cNvPr id="4" name="Picture 3"/>
          <p:cNvPicPr>
            <a:picLocks noChangeAspect="1"/>
          </p:cNvPicPr>
          <p:nvPr/>
        </p:nvPicPr>
        <p:blipFill>
          <a:blip r:embed="rId3"/>
          <a:stretch>
            <a:fillRect/>
          </a:stretch>
        </p:blipFill>
        <p:spPr>
          <a:xfrm>
            <a:off x="1905000" y="2675010"/>
            <a:ext cx="7620000" cy="4182990"/>
          </a:xfrm>
          <a:prstGeom prst="rect">
            <a:avLst/>
          </a:prstGeom>
        </p:spPr>
      </p:pic>
    </p:spTree>
    <p:extLst>
      <p:ext uri="{BB962C8B-B14F-4D97-AF65-F5344CB8AC3E}">
        <p14:creationId xmlns:p14="http://schemas.microsoft.com/office/powerpoint/2010/main" val="264190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228600"/>
            <a:ext cx="11049000" cy="1447800"/>
          </a:xfrm>
          <a:prstGeom prst="rect">
            <a:avLst/>
          </a:prstGeom>
        </p:spPr>
        <p:txBody>
          <a:bodyPr vert="horz" lIns="91440" tIns="45720" rIns="91440" bIns="45720" rtlCol="0">
            <a:noAutofit/>
          </a:bodyPr>
          <a:lstStyle/>
          <a:p>
            <a:pPr algn="just">
              <a:spcBef>
                <a:spcPts val="600"/>
              </a:spcBef>
              <a:spcAft>
                <a:spcPts val="600"/>
              </a:spcAft>
              <a:buFont typeface="Arial" panose="020B0604020202020204" pitchFamily="34" charset="0"/>
              <a:buNone/>
            </a:pPr>
            <a:r>
              <a:rPr lang="en-US" sz="2800" smtClean="0">
                <a:solidFill>
                  <a:schemeClr val="tx2"/>
                </a:solidFill>
                <a:latin typeface="+mj-lt"/>
              </a:rPr>
              <a:t>- </a:t>
            </a:r>
            <a:r>
              <a:rPr lang="en-US" sz="2800">
                <a:solidFill>
                  <a:schemeClr val="tx2"/>
                </a:solidFill>
                <a:latin typeface="+mj-lt"/>
              </a:rPr>
              <a:t>Một số thiết bị thông minh hiện nay còn được tích hợp thêm khả </a:t>
            </a:r>
            <a:r>
              <a:rPr lang="en-US" sz="2800">
                <a:latin typeface="+mj-lt"/>
              </a:rPr>
              <a:t>năng</a:t>
            </a:r>
            <a:r>
              <a:rPr lang="en-US" sz="2800" i="1">
                <a:solidFill>
                  <a:srgbClr val="C00000"/>
                </a:solidFill>
                <a:latin typeface="+mj-lt"/>
              </a:rPr>
              <a:t> “bắt chước” </a:t>
            </a:r>
            <a:r>
              <a:rPr lang="en-US" sz="2800">
                <a:solidFill>
                  <a:schemeClr val="tx2"/>
                </a:solidFill>
                <a:latin typeface="+mj-lt"/>
              </a:rPr>
              <a:t>một vài hành vi hay cách tư duy của con người ở các mức độ khác nhau. </a:t>
            </a:r>
          </a:p>
        </p:txBody>
      </p:sp>
      <p:sp>
        <p:nvSpPr>
          <p:cNvPr id="4" name="Title 1"/>
          <p:cNvSpPr>
            <a:spLocks noGrp="1"/>
          </p:cNvSpPr>
          <p:nvPr>
            <p:ph type="title"/>
          </p:nvPr>
        </p:nvSpPr>
        <p:spPr>
          <a:xfrm>
            <a:off x="758588" y="1701421"/>
            <a:ext cx="9829800" cy="541337"/>
          </a:xfrm>
        </p:spPr>
        <p:txBody>
          <a:bodyPr vert="horz" lIns="91440" tIns="45720" rIns="91440" bIns="45720" rtlCol="0">
            <a:noAutofit/>
          </a:bodyPr>
          <a:lstStyle/>
          <a:p>
            <a:pPr algn="just">
              <a:spcBef>
                <a:spcPts val="600"/>
              </a:spcBef>
              <a:spcAft>
                <a:spcPts val="600"/>
              </a:spcAft>
              <a:buFont typeface="Arial" panose="020B0604020202020204" pitchFamily="34" charset="0"/>
            </a:pPr>
            <a:r>
              <a:rPr lang="en-US" sz="2800" b="1" i="1">
                <a:solidFill>
                  <a:srgbClr val="C00000"/>
                </a:solidFill>
                <a:ea typeface="+mn-ea"/>
                <a:cs typeface="+mn-cs"/>
              </a:rPr>
              <a:t>Ví dụ</a:t>
            </a:r>
            <a:endParaRPr lang="en-US" sz="2800" b="1" i="1" dirty="0">
              <a:solidFill>
                <a:srgbClr val="C00000"/>
              </a:solidFill>
              <a:ea typeface="+mn-ea"/>
              <a:cs typeface="+mn-cs"/>
            </a:endParaRPr>
          </a:p>
        </p:txBody>
      </p:sp>
      <p:pic>
        <p:nvPicPr>
          <p:cNvPr id="5" name="Picture 2" descr="Công nghệ xe tự hành: những điều cần lưu ý"/>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37" y="2844233"/>
            <a:ext cx="2091668" cy="19087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9770079" y="2765272"/>
            <a:ext cx="2416234" cy="1987749"/>
          </a:xfrm>
          <a:prstGeom prst="rect">
            <a:avLst/>
          </a:prstGeom>
        </p:spPr>
      </p:pic>
      <p:pic>
        <p:nvPicPr>
          <p:cNvPr id="7" name="Robot nấu ăn ngon như đầu bếp chuyên nghiệ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971800" y="1701421"/>
            <a:ext cx="6324600" cy="4318379"/>
          </a:xfrm>
          <a:prstGeom prst="rect">
            <a:avLst/>
          </a:prstGeom>
        </p:spPr>
      </p:pic>
    </p:spTree>
    <p:extLst>
      <p:ext uri="{BB962C8B-B14F-4D97-AF65-F5344CB8AC3E}">
        <p14:creationId xmlns:p14="http://schemas.microsoft.com/office/powerpoint/2010/main" val="103132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7"/>
                </p:tgtEl>
              </p:cMediaNode>
            </p:video>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1295400" y="152400"/>
            <a:ext cx="9525000" cy="1600200"/>
          </a:xfrm>
          <a:prstGeom prst="cloudCallou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p>
            <a:pPr algn="just">
              <a:spcBef>
                <a:spcPts val="600"/>
              </a:spcBef>
              <a:spcAft>
                <a:spcPts val="600"/>
              </a:spcAft>
              <a:buFont typeface="Arial" panose="020B0604020202020204" pitchFamily="34" charset="0"/>
              <a:buNone/>
            </a:pPr>
            <a:r>
              <a:rPr lang="en-US" sz="2800" smtClean="0">
                <a:solidFill>
                  <a:schemeClr val="tx2"/>
                </a:solidFill>
                <a:latin typeface="+mj-lt"/>
              </a:rPr>
              <a:t>Em hãy kể tên các thiết bị thông minh thường gặp?</a:t>
            </a:r>
          </a:p>
        </p:txBody>
      </p:sp>
      <p:pic>
        <p:nvPicPr>
          <p:cNvPr id="4" name="Picture 6" descr="Siêu Phẩm Samsung Galaxy Z Flip3 5G - ViettelStore.vn"/>
          <p:cNvPicPr>
            <a:picLocks noChangeAspect="1" noChangeArrowheads="1"/>
          </p:cNvPicPr>
          <p:nvPr/>
        </p:nvPicPr>
        <p:blipFill rotWithShape="1">
          <a:blip r:embed="rId2">
            <a:extLst>
              <a:ext uri="{28A0092B-C50C-407E-A947-70E740481C1C}">
                <a14:useLocalDpi xmlns:a14="http://schemas.microsoft.com/office/drawing/2010/main" val="0"/>
              </a:ext>
            </a:extLst>
          </a:blip>
          <a:srcRect l="8748" r="7774"/>
          <a:stretch/>
        </p:blipFill>
        <p:spPr bwMode="auto">
          <a:xfrm>
            <a:off x="1752600" y="2209800"/>
            <a:ext cx="2550708"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6477000" y="1905000"/>
            <a:ext cx="5193346" cy="2667000"/>
          </a:xfrm>
          <a:prstGeom prst="rect">
            <a:avLst/>
          </a:prstGeom>
        </p:spPr>
      </p:pic>
      <p:sp>
        <p:nvSpPr>
          <p:cNvPr id="5" name="Rectangle 4"/>
          <p:cNvSpPr/>
          <p:nvPr/>
        </p:nvSpPr>
        <p:spPr>
          <a:xfrm>
            <a:off x="8250370" y="4876800"/>
            <a:ext cx="1680268" cy="400110"/>
          </a:xfrm>
          <a:prstGeom prst="rect">
            <a:avLst/>
          </a:prstGeom>
        </p:spPr>
        <p:txBody>
          <a:bodyPr wrap="none">
            <a:spAutoFit/>
          </a:bodyPr>
          <a:lstStyle/>
          <a:p>
            <a:r>
              <a:rPr lang="en-US" sz="2000">
                <a:solidFill>
                  <a:srgbClr val="FF0066"/>
                </a:solidFill>
                <a:latin typeface="+mj-lt"/>
              </a:rPr>
              <a:t>Máy tính bảng</a:t>
            </a:r>
          </a:p>
        </p:txBody>
      </p:sp>
      <p:sp>
        <p:nvSpPr>
          <p:cNvPr id="6" name="Rectangle 5"/>
          <p:cNvSpPr/>
          <p:nvPr/>
        </p:nvSpPr>
        <p:spPr>
          <a:xfrm>
            <a:off x="1813519" y="4800600"/>
            <a:ext cx="2496196" cy="400110"/>
          </a:xfrm>
          <a:prstGeom prst="rect">
            <a:avLst/>
          </a:prstGeom>
        </p:spPr>
        <p:txBody>
          <a:bodyPr wrap="none">
            <a:spAutoFit/>
          </a:bodyPr>
          <a:lstStyle/>
          <a:p>
            <a:r>
              <a:rPr lang="en-US" sz="2000">
                <a:solidFill>
                  <a:srgbClr val="FF0066"/>
                </a:solidFill>
                <a:latin typeface="+mj-lt"/>
              </a:rPr>
              <a:t>Điện thoại thông minh</a:t>
            </a:r>
          </a:p>
        </p:txBody>
      </p:sp>
    </p:spTree>
    <p:extLst>
      <p:ext uri="{BB962C8B-B14F-4D97-AF65-F5344CB8AC3E}">
        <p14:creationId xmlns:p14="http://schemas.microsoft.com/office/powerpoint/2010/main" val="393539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10439400" cy="1066800"/>
          </a:xfrm>
        </p:spPr>
        <p:txBody>
          <a:bodyPr>
            <a:noAutofit/>
          </a:bodyPr>
          <a:lstStyle/>
          <a:p>
            <a:pPr algn="just">
              <a:lnSpc>
                <a:spcPct val="100000"/>
              </a:lnSpc>
              <a:spcBef>
                <a:spcPts val="600"/>
              </a:spcBef>
              <a:spcAft>
                <a:spcPts val="600"/>
              </a:spcAft>
            </a:pPr>
            <a:r>
              <a:rPr lang="en-US" sz="2800" b="1" i="1">
                <a:solidFill>
                  <a:schemeClr val="accent3">
                    <a:lumMod val="75000"/>
                  </a:schemeClr>
                </a:solidFill>
                <a:ea typeface="+mn-ea"/>
                <a:cs typeface="+mn-cs"/>
              </a:rPr>
              <a:t>b) Vai trò của thiết bị thông minh đối với xã hội trong cuộc cách mạng công nghiệp lần thứ tư </a:t>
            </a:r>
          </a:p>
        </p:txBody>
      </p:sp>
      <p:pic>
        <p:nvPicPr>
          <p:cNvPr id="1026" name="Picture 2" descr="4 Cuộc Cách Mạng Công Nghiệp Làm Thay Đổi Thế Giới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447799"/>
            <a:ext cx="7315200" cy="411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99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4460"/>
            <a:ext cx="10820400" cy="1600200"/>
          </a:xfrm>
        </p:spPr>
        <p:txBody>
          <a:bodyPr>
            <a:noAutofit/>
          </a:bodyPr>
          <a:lstStyle/>
          <a:p>
            <a:pPr algn="ctr"/>
            <a:r>
              <a:rPr lang="en-US" sz="3600" b="1" smtClean="0">
                <a:solidFill>
                  <a:srgbClr val="FF0066"/>
                </a:solidFill>
              </a:rPr>
              <a:t>HOẠT ĐỘNG NHÓM</a:t>
            </a:r>
            <a:r>
              <a:rPr lang="en-US" b="1" smtClean="0">
                <a:solidFill>
                  <a:schemeClr val="tx2"/>
                </a:solidFill>
              </a:rPr>
              <a:t/>
            </a:r>
            <a:br>
              <a:rPr lang="en-US" b="1" smtClean="0">
                <a:solidFill>
                  <a:schemeClr val="tx2"/>
                </a:solidFill>
              </a:rPr>
            </a:br>
            <a:r>
              <a:rPr lang="en-US" b="1" smtClean="0">
                <a:solidFill>
                  <a:schemeClr val="tx2"/>
                </a:solidFill>
              </a:rPr>
              <a:t>Chia lớp thành 4 nhóm. Quan sát Hình 2.2 SGK và thực hiện các yêu cầu sau</a:t>
            </a:r>
            <a:endParaRPr lang="en-US" b="1">
              <a:solidFill>
                <a:schemeClr val="tx2"/>
              </a:solidFill>
            </a:endParaRPr>
          </a:p>
        </p:txBody>
      </p:sp>
      <p:sp>
        <p:nvSpPr>
          <p:cNvPr id="3" name="Content Placeholder 2"/>
          <p:cNvSpPr>
            <a:spLocks noGrp="1"/>
          </p:cNvSpPr>
          <p:nvPr>
            <p:ph sz="half" idx="1"/>
          </p:nvPr>
        </p:nvSpPr>
        <p:spPr>
          <a:xfrm>
            <a:off x="1447800" y="2438400"/>
            <a:ext cx="4541520" cy="160337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marL="0" indent="0" algn="just">
              <a:lnSpc>
                <a:spcPct val="120000"/>
              </a:lnSpc>
              <a:spcBef>
                <a:spcPts val="0"/>
              </a:spcBef>
              <a:buNone/>
            </a:pPr>
            <a:r>
              <a:rPr lang="en-US" sz="2800" smtClean="0">
                <a:latin typeface="+mj-lt"/>
              </a:rPr>
              <a:t>Nhóm 1. Tìm hiểu cuộc cách mạng công nghiệp lần thứ nhất</a:t>
            </a:r>
            <a:endParaRPr lang="en-US" sz="2800">
              <a:latin typeface="+mj-lt"/>
            </a:endParaRPr>
          </a:p>
        </p:txBody>
      </p:sp>
      <p:sp>
        <p:nvSpPr>
          <p:cNvPr id="4" name="Content Placeholder 3"/>
          <p:cNvSpPr>
            <a:spLocks noGrp="1"/>
          </p:cNvSpPr>
          <p:nvPr>
            <p:ph sz="half" idx="2"/>
          </p:nvPr>
        </p:nvSpPr>
        <p:spPr>
          <a:xfrm>
            <a:off x="1447800" y="4419600"/>
            <a:ext cx="4541520" cy="160337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marL="0" indent="0" algn="just">
              <a:lnSpc>
                <a:spcPct val="100000"/>
              </a:lnSpc>
              <a:spcBef>
                <a:spcPts val="0"/>
              </a:spcBef>
              <a:buNone/>
            </a:pPr>
            <a:r>
              <a:rPr lang="en-US" sz="2800" smtClean="0">
                <a:latin typeface="+mj-lt"/>
              </a:rPr>
              <a:t>Nhóm 2. </a:t>
            </a:r>
            <a:r>
              <a:rPr lang="en-US" sz="2800">
                <a:latin typeface="+mj-lt"/>
              </a:rPr>
              <a:t>Tìm hiểu cuộc cách mạng công nghiệp lần thứ </a:t>
            </a:r>
            <a:r>
              <a:rPr lang="en-US" sz="2800" smtClean="0">
                <a:latin typeface="+mj-lt"/>
              </a:rPr>
              <a:t>hai</a:t>
            </a:r>
            <a:endParaRPr lang="en-US" sz="2800">
              <a:latin typeface="+mj-lt"/>
            </a:endParaRPr>
          </a:p>
        </p:txBody>
      </p:sp>
      <p:sp>
        <p:nvSpPr>
          <p:cNvPr id="5" name="Content Placeholder 2"/>
          <p:cNvSpPr txBox="1">
            <a:spLocks/>
          </p:cNvSpPr>
          <p:nvPr/>
        </p:nvSpPr>
        <p:spPr>
          <a:xfrm>
            <a:off x="6629400" y="2457734"/>
            <a:ext cx="4541520" cy="1603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dk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dk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9pPr>
          </a:lstStyle>
          <a:p>
            <a:pPr marL="0" indent="0" algn="just">
              <a:lnSpc>
                <a:spcPct val="120000"/>
              </a:lnSpc>
              <a:spcBef>
                <a:spcPts val="0"/>
              </a:spcBef>
              <a:buFont typeface="Arial" panose="020B0604020202020204" pitchFamily="34" charset="0"/>
              <a:buNone/>
            </a:pPr>
            <a:r>
              <a:rPr lang="en-US" sz="2800" smtClean="0">
                <a:solidFill>
                  <a:schemeClr val="bg1"/>
                </a:solidFill>
                <a:latin typeface="+mj-lt"/>
              </a:rPr>
              <a:t>Nhóm 3. Tìm hiểu cuộc cách mạng công nghiệp lần thứ ba</a:t>
            </a:r>
            <a:endParaRPr lang="en-US" sz="2800">
              <a:solidFill>
                <a:schemeClr val="bg1"/>
              </a:solidFill>
              <a:latin typeface="+mj-lt"/>
            </a:endParaRPr>
          </a:p>
        </p:txBody>
      </p:sp>
      <p:sp>
        <p:nvSpPr>
          <p:cNvPr id="6" name="Content Placeholder 3"/>
          <p:cNvSpPr txBox="1">
            <a:spLocks/>
          </p:cNvSpPr>
          <p:nvPr/>
        </p:nvSpPr>
        <p:spPr>
          <a:xfrm>
            <a:off x="6629400" y="4438934"/>
            <a:ext cx="4541520" cy="1603375"/>
          </a:xfrm>
          <a:prstGeom prst="round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dk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dk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dk1"/>
                </a:solidFill>
                <a:latin typeface="+mn-lt"/>
                <a:ea typeface="+mn-ea"/>
                <a:cs typeface="+mn-cs"/>
              </a:defRPr>
            </a:lvl9pPr>
          </a:lstStyle>
          <a:p>
            <a:pPr marL="0" indent="0" algn="just">
              <a:lnSpc>
                <a:spcPct val="100000"/>
              </a:lnSpc>
              <a:spcBef>
                <a:spcPts val="0"/>
              </a:spcBef>
              <a:buFont typeface="Arial" panose="020B0604020202020204" pitchFamily="34" charset="0"/>
              <a:buNone/>
            </a:pPr>
            <a:r>
              <a:rPr lang="en-US" sz="2800" smtClean="0">
                <a:latin typeface="+mj-lt"/>
              </a:rPr>
              <a:t>Nhóm 4. Tìm hiểu cuộc cách mạng công nghiệp lần thứ tư</a:t>
            </a:r>
            <a:endParaRPr lang="en-US" sz="2800">
              <a:latin typeface="+mj-lt"/>
            </a:endParaRPr>
          </a:p>
        </p:txBody>
      </p:sp>
    </p:spTree>
    <p:extLst>
      <p:ext uri="{BB962C8B-B14F-4D97-AF65-F5344CB8AC3E}">
        <p14:creationId xmlns:p14="http://schemas.microsoft.com/office/powerpoint/2010/main" val="266843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64889504"/>
              </p:ext>
            </p:extLst>
          </p:nvPr>
        </p:nvGraphicFramePr>
        <p:xfrm>
          <a:off x="1143000" y="533400"/>
          <a:ext cx="10134600" cy="4682895"/>
        </p:xfrm>
        <a:graphic>
          <a:graphicData uri="http://schemas.openxmlformats.org/drawingml/2006/table">
            <a:tbl>
              <a:tblPr firstRow="1" bandRow="1">
                <a:tableStyleId>{17292A2E-F333-43FB-9621-5CBBE7FDCDCB}</a:tableStyleId>
              </a:tblPr>
              <a:tblGrid>
                <a:gridCol w="2743200">
                  <a:extLst>
                    <a:ext uri="{9D8B030D-6E8A-4147-A177-3AD203B41FA5}">
                      <a16:colId xmlns:a16="http://schemas.microsoft.com/office/drawing/2014/main" val="1664785806"/>
                    </a:ext>
                  </a:extLst>
                </a:gridCol>
                <a:gridCol w="2514600">
                  <a:extLst>
                    <a:ext uri="{9D8B030D-6E8A-4147-A177-3AD203B41FA5}">
                      <a16:colId xmlns:a16="http://schemas.microsoft.com/office/drawing/2014/main" val="518561193"/>
                    </a:ext>
                  </a:extLst>
                </a:gridCol>
                <a:gridCol w="4876800">
                  <a:extLst>
                    <a:ext uri="{9D8B030D-6E8A-4147-A177-3AD203B41FA5}">
                      <a16:colId xmlns:a16="http://schemas.microsoft.com/office/drawing/2014/main" val="44803453"/>
                    </a:ext>
                  </a:extLst>
                </a:gridCol>
              </a:tblGrid>
              <a:tr h="496111">
                <a:tc>
                  <a:txBody>
                    <a:bodyPr/>
                    <a:lstStyle/>
                    <a:p>
                      <a:pPr algn="ctr"/>
                      <a:r>
                        <a:rPr lang="en-US" sz="2400" baseline="0" smtClean="0">
                          <a:latin typeface="+mj-lt"/>
                        </a:rPr>
                        <a:t>Cuộc CMCN</a:t>
                      </a:r>
                      <a:endParaRPr lang="en-US" sz="2400" b="1">
                        <a:solidFill>
                          <a:srgbClr val="0070C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smtClean="0">
                          <a:latin typeface="+mj-lt"/>
                        </a:rPr>
                        <a:t>Thời</a:t>
                      </a:r>
                      <a:r>
                        <a:rPr lang="en-US" sz="2400" baseline="0" smtClean="0">
                          <a:latin typeface="+mj-lt"/>
                        </a:rPr>
                        <a:t> gian</a:t>
                      </a:r>
                      <a:endParaRPr lang="en-US" sz="2400" b="1">
                        <a:solidFill>
                          <a:srgbClr val="0070C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smtClean="0">
                          <a:latin typeface="+mj-lt"/>
                        </a:rPr>
                        <a:t>Nội dung</a:t>
                      </a:r>
                      <a:endParaRPr lang="en-US" sz="2400" b="1">
                        <a:solidFill>
                          <a:srgbClr val="0070C0"/>
                        </a:solidFill>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4871586"/>
                  </a:ext>
                </a:extLst>
              </a:tr>
              <a:tr h="9046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mtClean="0">
                          <a:solidFill>
                            <a:srgbClr val="C00000"/>
                          </a:solidFill>
                          <a:latin typeface="+mj-lt"/>
                        </a:rPr>
                        <a:t>CMCN Lần</a:t>
                      </a:r>
                      <a:r>
                        <a:rPr lang="en-US" sz="2400" kern="1200" baseline="0" smtClean="0">
                          <a:solidFill>
                            <a:srgbClr val="C00000"/>
                          </a:solidFill>
                          <a:latin typeface="+mj-lt"/>
                        </a:rPr>
                        <a:t> thứ nhất</a:t>
                      </a:r>
                      <a:endParaRPr lang="en-US" sz="2400" kern="1200" smtClean="0">
                        <a:solidFill>
                          <a:srgbClr val="C00000"/>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smtClean="0">
                          <a:latin typeface="+mj-lt"/>
                        </a:rPr>
                        <a:t>Cuối thế</a:t>
                      </a:r>
                      <a:r>
                        <a:rPr lang="en-US" sz="2400" baseline="0" smtClean="0">
                          <a:latin typeface="+mj-lt"/>
                        </a:rPr>
                        <a:t> kỉ XVIII đầu thế kỉ XIX</a:t>
                      </a:r>
                      <a:endParaRPr lang="en-US" sz="240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smtClean="0">
                          <a:latin typeface="+mj-lt"/>
                        </a:rPr>
                        <a:t>Chuyển từ</a:t>
                      </a:r>
                      <a:r>
                        <a:rPr lang="en-US" sz="2400" baseline="0" smtClean="0">
                          <a:latin typeface="+mj-lt"/>
                        </a:rPr>
                        <a:t> lao động thủ công sang cơ giới với dấu ấn là động cơ hơi nước</a:t>
                      </a:r>
                      <a:endParaRPr lang="en-US" sz="240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6341097"/>
                  </a:ext>
                </a:extLst>
              </a:tr>
              <a:tr h="9046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mtClean="0">
                          <a:solidFill>
                            <a:srgbClr val="7030A0"/>
                          </a:solidFill>
                          <a:latin typeface="+mj-lt"/>
                        </a:rPr>
                        <a:t>CMCN Lần</a:t>
                      </a:r>
                      <a:r>
                        <a:rPr lang="en-US" sz="2400" kern="1200" baseline="0" smtClean="0">
                          <a:solidFill>
                            <a:srgbClr val="7030A0"/>
                          </a:solidFill>
                          <a:latin typeface="+mj-lt"/>
                        </a:rPr>
                        <a:t> thứ hai</a:t>
                      </a:r>
                      <a:endParaRPr lang="en-US" sz="2400" kern="1200" smtClean="0">
                        <a:solidFill>
                          <a:srgbClr val="7030A0"/>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kern="1200" smtClean="0">
                          <a:latin typeface="+mj-lt"/>
                        </a:rPr>
                        <a:t>Cuối thế</a:t>
                      </a:r>
                      <a:r>
                        <a:rPr lang="en-US" sz="2400" kern="1200" baseline="0" smtClean="0">
                          <a:latin typeface="+mj-lt"/>
                        </a:rPr>
                        <a:t> kỉ XIX đầu thế kỉ XX</a:t>
                      </a:r>
                      <a:endParaRPr lang="en-US" sz="2400" kern="1200" smtClean="0">
                        <a:solidFill>
                          <a:schemeClr val="tx1"/>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smtClean="0">
                          <a:latin typeface="+mj-lt"/>
                        </a:rPr>
                        <a:t>Công</a:t>
                      </a:r>
                      <a:r>
                        <a:rPr lang="en-US" sz="2400" baseline="0" smtClean="0">
                          <a:latin typeface="+mj-lt"/>
                        </a:rPr>
                        <a:t> nghiệp phát triển, điện năng được dung phổ biến; sản xuất dây chuyền tập trung</a:t>
                      </a:r>
                      <a:endParaRPr lang="en-US" sz="240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7290053"/>
                  </a:ext>
                </a:extLst>
              </a:tr>
              <a:tr h="9046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mtClean="0">
                          <a:solidFill>
                            <a:srgbClr val="0070C0"/>
                          </a:solidFill>
                          <a:latin typeface="+mj-lt"/>
                        </a:rPr>
                        <a:t>CMCN Lần</a:t>
                      </a:r>
                      <a:r>
                        <a:rPr lang="en-US" sz="2400" kern="1200" baseline="0" smtClean="0">
                          <a:solidFill>
                            <a:srgbClr val="0070C0"/>
                          </a:solidFill>
                          <a:latin typeface="+mj-lt"/>
                        </a:rPr>
                        <a:t> thứ ba</a:t>
                      </a:r>
                      <a:endParaRPr lang="en-US" sz="2400" kern="1200" smtClean="0">
                        <a:solidFill>
                          <a:srgbClr val="0070C0"/>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kern="1200" smtClean="0">
                          <a:latin typeface="+mj-lt"/>
                        </a:rPr>
                        <a:t>Cuối thế</a:t>
                      </a:r>
                      <a:r>
                        <a:rPr lang="en-US" sz="2400" kern="1200" baseline="0" smtClean="0">
                          <a:latin typeface="+mj-lt"/>
                        </a:rPr>
                        <a:t> kỉ XX đầu thế kỉ XXI</a:t>
                      </a:r>
                      <a:endParaRPr lang="en-US" sz="2400" kern="1200" smtClean="0">
                        <a:solidFill>
                          <a:schemeClr val="tx1"/>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smtClean="0">
                          <a:latin typeface="+mj-lt"/>
                        </a:rPr>
                        <a:t>Máy tính hỗ</a:t>
                      </a:r>
                      <a:r>
                        <a:rPr lang="en-US" sz="2400" baseline="0" smtClean="0">
                          <a:latin typeface="+mj-lt"/>
                        </a:rPr>
                        <a:t> trợ con người trong hoạt động trí tuệ. Tin học làm thay đổi cuộc sống</a:t>
                      </a:r>
                      <a:endParaRPr lang="en-US" sz="240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5161195"/>
                  </a:ext>
                </a:extLst>
              </a:tr>
              <a:tr h="9046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smtClean="0">
                          <a:solidFill>
                            <a:srgbClr val="002060"/>
                          </a:solidFill>
                          <a:latin typeface="+mj-lt"/>
                        </a:rPr>
                        <a:t>CMCN Lần</a:t>
                      </a:r>
                      <a:r>
                        <a:rPr lang="en-US" sz="2400" kern="1200" baseline="0" smtClean="0">
                          <a:solidFill>
                            <a:srgbClr val="002060"/>
                          </a:solidFill>
                          <a:latin typeface="+mj-lt"/>
                        </a:rPr>
                        <a:t> thứ tư</a:t>
                      </a:r>
                      <a:endParaRPr lang="en-US" sz="2400" kern="1200" smtClean="0">
                        <a:solidFill>
                          <a:srgbClr val="002060"/>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kern="1200" baseline="0" smtClean="0">
                          <a:latin typeface="+mj-lt"/>
                        </a:rPr>
                        <a:t>Đầu thế kỉ XXI</a:t>
                      </a:r>
                      <a:endParaRPr lang="en-US" sz="2400" kern="1200" smtClean="0">
                        <a:solidFill>
                          <a:schemeClr val="tx1"/>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smtClean="0">
                          <a:latin typeface="+mj-lt"/>
                        </a:rPr>
                        <a:t>Hệ thống</a:t>
                      </a:r>
                      <a:r>
                        <a:rPr lang="en-US" sz="2400" baseline="0" smtClean="0">
                          <a:latin typeface="+mj-lt"/>
                        </a:rPr>
                        <a:t> IoT và các hệ thống kết hợp thực - ảo trở nên phổ biến</a:t>
                      </a:r>
                      <a:endParaRPr lang="en-US" sz="240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213951"/>
                  </a:ext>
                </a:extLst>
              </a:tr>
            </a:tbl>
          </a:graphicData>
        </a:graphic>
      </p:graphicFrame>
    </p:spTree>
    <p:extLst>
      <p:ext uri="{BB962C8B-B14F-4D97-AF65-F5344CB8AC3E}">
        <p14:creationId xmlns:p14="http://schemas.microsoft.com/office/powerpoint/2010/main" val="143810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829800" cy="2378074"/>
          </a:xfrm>
          <a:prstGeom prst="cloudCallout">
            <a:avLst/>
          </a:prstGeom>
        </p:spPr>
        <p:style>
          <a:lnRef idx="2">
            <a:schemeClr val="accent2"/>
          </a:lnRef>
          <a:fillRef idx="1">
            <a:schemeClr val="lt1"/>
          </a:fillRef>
          <a:effectRef idx="0">
            <a:schemeClr val="accent2"/>
          </a:effectRef>
          <a:fontRef idx="minor">
            <a:schemeClr val="dk1"/>
          </a:fontRef>
        </p:style>
        <p:txBody>
          <a:bodyPr>
            <a:normAutofit/>
          </a:bodyPr>
          <a:lstStyle/>
          <a:p>
            <a:pPr algn="just"/>
            <a:r>
              <a:rPr lang="en-US" sz="2800" smtClean="0">
                <a:latin typeface="+mj-lt"/>
              </a:rPr>
              <a:t>Theo em cuộc cách mạng công nghiệp 4.0 có tác động như nào đến mọi mặt của đời sống xã hội?</a:t>
            </a:r>
            <a:endParaRPr lang="en-US" sz="2800">
              <a:latin typeface="+mj-lt"/>
            </a:endParaRPr>
          </a:p>
        </p:txBody>
      </p:sp>
      <p:pic>
        <p:nvPicPr>
          <p:cNvPr id="5" name="Picture 4"/>
          <p:cNvPicPr>
            <a:picLocks noChangeAspect="1"/>
          </p:cNvPicPr>
          <p:nvPr/>
        </p:nvPicPr>
        <p:blipFill>
          <a:blip r:embed="rId2"/>
          <a:stretch>
            <a:fillRect/>
          </a:stretch>
        </p:blipFill>
        <p:spPr>
          <a:xfrm>
            <a:off x="2971800" y="3200400"/>
            <a:ext cx="6191250" cy="3190875"/>
          </a:xfrm>
          <a:prstGeom prst="rect">
            <a:avLst/>
          </a:prstGeom>
        </p:spPr>
      </p:pic>
    </p:spTree>
    <p:extLst>
      <p:ext uri="{BB962C8B-B14F-4D97-AF65-F5344CB8AC3E}">
        <p14:creationId xmlns:p14="http://schemas.microsoft.com/office/powerpoint/2010/main" val="390242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uộc cách mạng 4.0 là gì-">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4549"/>
            <a:ext cx="12192000" cy="6858000"/>
          </a:xfrm>
          <a:prstGeom prst="rect">
            <a:avLst/>
          </a:prstGeom>
        </p:spPr>
      </p:pic>
    </p:spTree>
    <p:extLst>
      <p:ext uri="{BB962C8B-B14F-4D97-AF65-F5344CB8AC3E}">
        <p14:creationId xmlns:p14="http://schemas.microsoft.com/office/powerpoint/2010/main" val="206729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143000"/>
            <a:ext cx="10668000" cy="3200400"/>
          </a:xfrm>
        </p:spPr>
        <p:txBody>
          <a:bodyPr vert="horz" lIns="91440" tIns="45720" rIns="91440" bIns="45720" rtlCol="0">
            <a:noAutofit/>
          </a:bodyPr>
          <a:lstStyle/>
          <a:p>
            <a:pPr marL="0" algn="just">
              <a:lnSpc>
                <a:spcPct val="100000"/>
              </a:lnSpc>
              <a:spcBef>
                <a:spcPts val="1200"/>
              </a:spcBef>
              <a:spcAft>
                <a:spcPts val="1200"/>
              </a:spcAft>
              <a:buNone/>
            </a:pPr>
            <a:r>
              <a:rPr lang="en-US" sz="2800">
                <a:latin typeface="+mj-lt"/>
              </a:rPr>
              <a:t>- Cuộc cách mạng công nghiệp lần thứ tư (gọi tắt là cách mạng công nghiệp 4.0) là cuộc cách mạng công nghiệp dựa trên nền tảng công nghệ số và tích hợp với các công nghệ thông minh để tạo ra quy trình và phương thức sản xuất mới.</a:t>
            </a:r>
          </a:p>
          <a:p>
            <a:pPr marL="0" algn="just">
              <a:lnSpc>
                <a:spcPct val="100000"/>
              </a:lnSpc>
              <a:spcBef>
                <a:spcPts val="1200"/>
              </a:spcBef>
              <a:spcAft>
                <a:spcPts val="1200"/>
              </a:spcAft>
              <a:buNone/>
            </a:pPr>
            <a:r>
              <a:rPr lang="en-US" sz="2800">
                <a:latin typeface="+mj-lt"/>
              </a:rPr>
              <a:t>- Cuộc cách mạng công nghiệp 4.0 đã thúc đẩy mạnh mẽ nền kinh tế tri thức</a:t>
            </a:r>
            <a:r>
              <a:rPr lang="en-US" sz="2800" smtClean="0">
                <a:latin typeface="+mj-lt"/>
              </a:rPr>
              <a:t>.</a:t>
            </a:r>
            <a:endParaRPr lang="en-US" sz="2800">
              <a:latin typeface="+mj-lt"/>
            </a:endParaRPr>
          </a:p>
        </p:txBody>
      </p:sp>
    </p:spTree>
    <p:extLst>
      <p:ext uri="{BB962C8B-B14F-4D97-AF65-F5344CB8AC3E}">
        <p14:creationId xmlns:p14="http://schemas.microsoft.com/office/powerpoint/2010/main" val="305526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3400" y="762000"/>
            <a:ext cx="7086600" cy="4191000"/>
          </a:xfrm>
        </p:spPr>
        <p:txBody>
          <a:bodyPr vert="horz" lIns="91440" tIns="45720" rIns="91440" bIns="45720" rtlCol="0">
            <a:noAutofit/>
          </a:bodyPr>
          <a:lstStyle/>
          <a:p>
            <a:pPr indent="-457200" algn="just">
              <a:spcBef>
                <a:spcPts val="600"/>
              </a:spcBef>
              <a:spcAft>
                <a:spcPts val="600"/>
              </a:spcAft>
              <a:buFontTx/>
              <a:buChar char="-"/>
            </a:pPr>
            <a:r>
              <a:rPr lang="en-US" sz="2800" smtClean="0">
                <a:latin typeface="+mj-lt"/>
              </a:rPr>
              <a:t>IoT </a:t>
            </a:r>
            <a:r>
              <a:rPr lang="en-US" sz="2800">
                <a:latin typeface="+mj-lt"/>
              </a:rPr>
              <a:t>là việc kết nối các thiết bị thông minh với nhau nhằm thu thập và xử lí thông tin một cách tự động, tức thời trên diện rộng như trong các ứng dụng giám sát giao thông, cảnh báo thiên tai, lái xe tự động, điều khiển quá trình sản xuất trong nhà máy và nhiều ứng dụng khác. </a:t>
            </a:r>
            <a:endParaRPr lang="en-US" sz="2800" smtClean="0">
              <a:latin typeface="+mj-lt"/>
            </a:endParaRPr>
          </a:p>
          <a:p>
            <a:pPr indent="-457200" algn="just">
              <a:spcBef>
                <a:spcPts val="600"/>
              </a:spcBef>
              <a:spcAft>
                <a:spcPts val="600"/>
              </a:spcAft>
              <a:buFontTx/>
              <a:buChar char="-"/>
            </a:pPr>
            <a:r>
              <a:rPr lang="en-US" sz="2800" smtClean="0">
                <a:latin typeface="+mj-lt"/>
              </a:rPr>
              <a:t>IoT </a:t>
            </a:r>
            <a:r>
              <a:rPr lang="en-US" sz="2800">
                <a:latin typeface="+mj-lt"/>
              </a:rPr>
              <a:t>là một yếu tố cơ bản trong cách mạng công nghiệp 4.0, trong đó thiết bị thông minh là thành phần chủ chốt.</a:t>
            </a:r>
          </a:p>
        </p:txBody>
      </p:sp>
      <p:pic>
        <p:nvPicPr>
          <p:cNvPr id="3074" name="Picture 2" descr="IoT là gì? Những lợi ích mà Internet Of Thing đem đế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304800"/>
            <a:ext cx="4335780" cy="4312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37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0"/>
            <a:ext cx="9829800" cy="567267"/>
          </a:xfrm>
        </p:spPr>
        <p:txBody>
          <a:bodyPr>
            <a:normAutofit/>
          </a:bodyPr>
          <a:lstStyle/>
          <a:p>
            <a:pPr algn="ctr"/>
            <a:r>
              <a:rPr lang="en-US" b="1" smtClean="0">
                <a:solidFill>
                  <a:srgbClr val="0070C0"/>
                </a:solidFill>
              </a:rPr>
              <a:t>Kết luận</a:t>
            </a:r>
            <a:endParaRPr lang="en-US" b="1" dirty="0">
              <a:solidFill>
                <a:srgbClr val="0070C0"/>
              </a:solidFill>
            </a:endParaRPr>
          </a:p>
        </p:txBody>
      </p:sp>
      <p:sp>
        <p:nvSpPr>
          <p:cNvPr id="4" name="Content Placeholder 3"/>
          <p:cNvSpPr>
            <a:spLocks noGrp="1"/>
          </p:cNvSpPr>
          <p:nvPr>
            <p:ph sz="half" idx="2"/>
          </p:nvPr>
        </p:nvSpPr>
        <p:spPr>
          <a:xfrm>
            <a:off x="990600" y="1905000"/>
            <a:ext cx="10363200" cy="2214035"/>
          </a:xfrm>
        </p:spPr>
        <p:txBody>
          <a:bodyPr vert="horz" lIns="91440" tIns="45720" rIns="91440" bIns="45720" rtlCol="0">
            <a:noAutofit/>
          </a:bodyPr>
          <a:lstStyle/>
          <a:p>
            <a:pPr indent="-457200" algn="just">
              <a:spcBef>
                <a:spcPts val="600"/>
              </a:spcBef>
              <a:spcAft>
                <a:spcPts val="600"/>
              </a:spcAft>
              <a:buBlip>
                <a:blip r:embed="rId2"/>
              </a:buBlip>
            </a:pPr>
            <a:r>
              <a:rPr lang="en-US" sz="2800">
                <a:latin typeface="+mj-lt"/>
              </a:rPr>
              <a:t>Thiết bị thông minh là thiết bị điện tử có thể hoạt động tự chủ không cần sự can thiệp của con người, tự thích ứng với hoàn cảnh và có khả năng kết nối với các thiết bị khác để trao đổi dữ liệu</a:t>
            </a:r>
          </a:p>
          <a:p>
            <a:pPr indent="-457200" algn="just">
              <a:spcBef>
                <a:spcPts val="600"/>
              </a:spcBef>
              <a:spcAft>
                <a:spcPts val="600"/>
              </a:spcAft>
              <a:buBlip>
                <a:blip r:embed="rId2"/>
              </a:buBlip>
            </a:pPr>
            <a:r>
              <a:rPr lang="en-US" sz="2800">
                <a:latin typeface="+mj-lt"/>
              </a:rPr>
              <a:t>Thiết bị thông minh đóng vai trò chủ chốt trong các hệ thống IoT – một nội dung cơ bản của cuộc cách mạng công nghiệp 4.0</a:t>
            </a:r>
          </a:p>
        </p:txBody>
      </p:sp>
    </p:spTree>
    <p:extLst>
      <p:ext uri="{BB962C8B-B14F-4D97-AF65-F5344CB8AC3E}">
        <p14:creationId xmlns:p14="http://schemas.microsoft.com/office/powerpoint/2010/main" val="145773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304800" y="30480"/>
            <a:ext cx="11658599" cy="2764215"/>
          </a:xfrm>
          <a:prstGeom prst="cloudCallout">
            <a:avLst>
              <a:gd name="adj1" fmla="val -49377"/>
              <a:gd name="adj2" fmla="val 65317"/>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800" b="1">
                <a:latin typeface="+mj-lt"/>
              </a:rPr>
              <a:t>?1. </a:t>
            </a:r>
            <a:r>
              <a:rPr lang="en-US" sz="2800">
                <a:latin typeface="+mj-lt"/>
              </a:rPr>
              <a:t>Thiết bị nào trong hình </a:t>
            </a:r>
            <a:r>
              <a:rPr lang="en-US" sz="2800" smtClean="0">
                <a:latin typeface="+mj-lt"/>
              </a:rPr>
              <a:t>dưới </a:t>
            </a:r>
            <a:r>
              <a:rPr lang="en-US" sz="2800">
                <a:latin typeface="+mj-lt"/>
              </a:rPr>
              <a:t>là thiết bị thông minh? Tại sao</a:t>
            </a:r>
            <a:r>
              <a:rPr lang="en-US" sz="2800" smtClean="0">
                <a:latin typeface="+mj-lt"/>
              </a:rPr>
              <a:t>?</a:t>
            </a:r>
          </a:p>
          <a:p>
            <a:pPr algn="just"/>
            <a:r>
              <a:rPr lang="en-US" sz="2800" b="1">
                <a:solidFill>
                  <a:schemeClr val="tx1"/>
                </a:solidFill>
                <a:latin typeface="+mj-lt"/>
              </a:rPr>
              <a:t>?2. </a:t>
            </a:r>
            <a:r>
              <a:rPr lang="en-US" sz="2800">
                <a:latin typeface="+mj-lt"/>
              </a:rPr>
              <a:t>Ngoài những thiết bị trong Câu 1, nhà em có những thiết bị thông minh nào</a:t>
            </a:r>
            <a:r>
              <a:rPr lang="en-US" sz="2800" smtClean="0">
                <a:latin typeface="+mj-lt"/>
              </a:rPr>
              <a:t>?</a:t>
            </a:r>
            <a:endParaRPr lang="en-US" sz="2800">
              <a:latin typeface="+mj-lt"/>
            </a:endParaRPr>
          </a:p>
        </p:txBody>
      </p:sp>
      <p:pic>
        <p:nvPicPr>
          <p:cNvPr id="4101" name="Picture 5" descr="Cân sức khỏe điện tử Camry EF6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559" y="3124200"/>
            <a:ext cx="2468041" cy="1786383"/>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Hướng dẫn cách ghép nối Apple Watch với điện thoạ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8320" y="3124200"/>
            <a:ext cx="2678149" cy="1786383"/>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Giá Máy tính cầm tay ở đâu rẻ nhất tháng 03/20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0517" y="3124200"/>
            <a:ext cx="1066800" cy="18911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73578" y="5247708"/>
            <a:ext cx="2286001" cy="867930"/>
          </a:xfrm>
          <a:prstGeom prst="rect">
            <a:avLst/>
          </a:prstGeom>
        </p:spPr>
        <p:txBody>
          <a:bodyPr vert="horz" lIns="91440" tIns="45720" rIns="91440" bIns="45720" rtlCol="0">
            <a:noAutofit/>
          </a:bodyPr>
          <a:lstStyle>
            <a:defPPr>
              <a:defRPr lang="en-US"/>
            </a:defPPr>
            <a:lvl1pPr indent="0" algn="ctr">
              <a:lnSpc>
                <a:spcPct val="90000"/>
              </a:lnSpc>
              <a:spcBef>
                <a:spcPts val="600"/>
              </a:spcBef>
              <a:spcAft>
                <a:spcPts val="600"/>
              </a:spcAft>
              <a:buFont typeface="Courier New" panose="02070309020205020404" pitchFamily="49" charset="0"/>
              <a:buNone/>
              <a:defRPr sz="2400">
                <a:solidFill>
                  <a:schemeClr val="accent3">
                    <a:lumMod val="75000"/>
                  </a:schemeClr>
                </a:solidFill>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a:t>a) Cân điện tử</a:t>
            </a:r>
          </a:p>
        </p:txBody>
      </p:sp>
      <p:sp>
        <p:nvSpPr>
          <p:cNvPr id="10" name="TextBox 9"/>
          <p:cNvSpPr txBox="1"/>
          <p:nvPr/>
        </p:nvSpPr>
        <p:spPr>
          <a:xfrm>
            <a:off x="4708320" y="5015318"/>
            <a:ext cx="2412361" cy="2031325"/>
          </a:xfrm>
          <a:prstGeom prst="rect">
            <a:avLst/>
          </a:prstGeom>
        </p:spPr>
        <p:txBody>
          <a:bodyPr vert="horz" lIns="91440" tIns="45720" rIns="91440" bIns="45720" rtlCol="0">
            <a:noAutofit/>
          </a:bodyPr>
          <a:lstStyle>
            <a:lvl1pPr marL="228600" indent="-457200" algn="just">
              <a:lnSpc>
                <a:spcPct val="90000"/>
              </a:lnSpc>
              <a:spcBef>
                <a:spcPts val="600"/>
              </a:spcBef>
              <a:spcAft>
                <a:spcPts val="600"/>
              </a:spcAft>
              <a:buFont typeface="Courier New" panose="02070309020205020404" pitchFamily="49" charset="0"/>
              <a:buChar char="o"/>
              <a:defRPr sz="2800">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pPr marL="0" indent="0" algn="ctr">
              <a:buNone/>
            </a:pPr>
            <a:r>
              <a:rPr lang="en-US" sz="2400">
                <a:solidFill>
                  <a:schemeClr val="accent3">
                    <a:lumMod val="75000"/>
                  </a:schemeClr>
                </a:solidFill>
              </a:rPr>
              <a:t>b) Đồng hồ kết nối với điện thoại qua bluetooth</a:t>
            </a:r>
          </a:p>
        </p:txBody>
      </p:sp>
      <p:sp>
        <p:nvSpPr>
          <p:cNvPr id="11" name="TextBox 10"/>
          <p:cNvSpPr txBox="1"/>
          <p:nvPr/>
        </p:nvSpPr>
        <p:spPr>
          <a:xfrm>
            <a:off x="7386469" y="5206386"/>
            <a:ext cx="2286001" cy="867930"/>
          </a:xfrm>
          <a:prstGeom prst="rect">
            <a:avLst/>
          </a:prstGeom>
        </p:spPr>
        <p:txBody>
          <a:bodyPr vert="horz" lIns="91440" tIns="45720" rIns="91440" bIns="45720" rtlCol="0">
            <a:noAutofit/>
          </a:bodyPr>
          <a:lstStyle>
            <a:defPPr>
              <a:defRPr lang="en-US"/>
            </a:defPPr>
            <a:lvl1pPr indent="0" algn="ctr">
              <a:lnSpc>
                <a:spcPct val="90000"/>
              </a:lnSpc>
              <a:spcBef>
                <a:spcPts val="600"/>
              </a:spcBef>
              <a:spcAft>
                <a:spcPts val="600"/>
              </a:spcAft>
              <a:buFont typeface="Courier New" panose="02070309020205020404" pitchFamily="49" charset="0"/>
              <a:buNone/>
              <a:defRPr sz="2400">
                <a:solidFill>
                  <a:schemeClr val="accent3">
                    <a:lumMod val="75000"/>
                  </a:schemeClr>
                </a:solidFill>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a:t>c) Máy tính cầm tay</a:t>
            </a:r>
          </a:p>
        </p:txBody>
      </p:sp>
    </p:spTree>
    <p:extLst>
      <p:ext uri="{BB962C8B-B14F-4D97-AF65-F5344CB8AC3E}">
        <p14:creationId xmlns:p14="http://schemas.microsoft.com/office/powerpoint/2010/main" val="140426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9829800" cy="549274"/>
          </a:xfrm>
        </p:spPr>
        <p:txBody>
          <a:bodyPr/>
          <a:lstStyle/>
          <a:p>
            <a:r>
              <a:rPr lang="en-US" b="1">
                <a:solidFill>
                  <a:schemeClr val="accent3">
                    <a:lumMod val="75000"/>
                  </a:schemeClr>
                </a:solidFill>
              </a:rPr>
              <a:t>2. CÁC THÀNH TỰU CỦA TIN HỌC</a:t>
            </a:r>
            <a:endParaRPr lang="en-US">
              <a:solidFill>
                <a:schemeClr val="accent3">
                  <a:lumMod val="75000"/>
                </a:schemeClr>
              </a:solidFill>
            </a:endParaRPr>
          </a:p>
        </p:txBody>
      </p:sp>
      <p:sp>
        <p:nvSpPr>
          <p:cNvPr id="3" name="Content Placeholder 3">
            <a:extLst>
              <a:ext uri="{FF2B5EF4-FFF2-40B4-BE49-F238E27FC236}">
                <a16:creationId xmlns:a16="http://schemas.microsoft.com/office/drawing/2014/main" id="{48F3E298-857C-4FA1-A4E1-5537CADE2622}"/>
              </a:ext>
            </a:extLst>
          </p:cNvPr>
          <p:cNvSpPr txBox="1">
            <a:spLocks/>
          </p:cNvSpPr>
          <p:nvPr/>
        </p:nvSpPr>
        <p:spPr>
          <a:xfrm>
            <a:off x="457200" y="1676400"/>
            <a:ext cx="7014519" cy="2743200"/>
          </a:xfrm>
          <a:prstGeom prst="cloudCallou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indent="-228600" algn="just">
              <a:lnSpc>
                <a:spcPct val="90000"/>
              </a:lnSpc>
              <a:spcBef>
                <a:spcPts val="600"/>
              </a:spcBef>
              <a:spcAft>
                <a:spcPts val="600"/>
              </a:spcAft>
              <a:buFont typeface="Arial" panose="020B0604020202020204" pitchFamily="34" charset="0"/>
              <a:buNone/>
              <a:defRPr sz="2800">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smtClean="0"/>
              <a:t>Cuộc sống sẽ thay đổi như thế nào nếu không có máy tính và các thiết bị thông minh?</a:t>
            </a:r>
            <a:endParaRPr lang="en-US"/>
          </a:p>
        </p:txBody>
      </p:sp>
      <p:pic>
        <p:nvPicPr>
          <p:cNvPr id="6146" name="Picture 2">
            <a:extLst>
              <a:ext uri="{FF2B5EF4-FFF2-40B4-BE49-F238E27FC236}">
                <a16:creationId xmlns:a16="http://schemas.microsoft.com/office/drawing/2014/main" id="{CE911CEB-6838-493E-8863-2B2D47684A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201882"/>
            <a:ext cx="41910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57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barn(inVertical)">
                                      <p:cBhvr>
                                        <p:cTn id="11"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E301BE8-61E1-412D-B834-3954B61B2B3E}"/>
              </a:ext>
            </a:extLst>
          </p:cNvPr>
          <p:cNvSpPr txBox="1"/>
          <p:nvPr/>
        </p:nvSpPr>
        <p:spPr>
          <a:xfrm>
            <a:off x="1068979" y="356322"/>
            <a:ext cx="10740080" cy="1951303"/>
          </a:xfrm>
          <a:prstGeom prst="rect">
            <a:avLst/>
          </a:prstGeom>
        </p:spPr>
        <p:txBody>
          <a:bodyPr vert="horz" lIns="91440" tIns="45720" rIns="91440" bIns="45720" rtlCol="0">
            <a:noAutofit/>
          </a:bodyPr>
          <a:lstStyle>
            <a:defPPr>
              <a:defRPr lang="en-US"/>
            </a:defPPr>
            <a:lvl1pPr indent="-228600" algn="just">
              <a:lnSpc>
                <a:spcPct val="90000"/>
              </a:lnSpc>
              <a:spcBef>
                <a:spcPts val="600"/>
              </a:spcBef>
              <a:spcAft>
                <a:spcPts val="600"/>
              </a:spcAft>
              <a:buFont typeface="Arial" panose="020B0604020202020204" pitchFamily="34" charset="0"/>
              <a:buNone/>
              <a:defRPr sz="2800">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b="1">
                <a:solidFill>
                  <a:schemeClr val="accent3">
                    <a:lumMod val="75000"/>
                  </a:schemeClr>
                </a:solidFill>
              </a:rPr>
              <a:t>a) Đóng góp của tin học với xã hội</a:t>
            </a:r>
          </a:p>
          <a:p>
            <a:r>
              <a:rPr lang="en-US" b="1" i="1">
                <a:solidFill>
                  <a:srgbClr val="00B0F0"/>
                </a:solidFill>
              </a:rPr>
              <a:t>- Quản lí. </a:t>
            </a:r>
            <a:r>
              <a:rPr lang="en-US"/>
              <a:t>Dùng máy tính quản lí các quy trình nghiệp vụ giúp xử lí </a:t>
            </a:r>
            <a:r>
              <a:rPr lang="en-US" smtClean="0"/>
              <a:t>công </a:t>
            </a:r>
            <a:r>
              <a:rPr lang="en-US"/>
              <a:t>việc nhanh chóng, chính xác, hiệu quả và tiện lợi, tiết kiệm chi phí</a:t>
            </a:r>
            <a:r>
              <a:rPr lang="en-US" smtClean="0"/>
              <a:t>.</a:t>
            </a:r>
            <a:endParaRPr lang="en-US"/>
          </a:p>
        </p:txBody>
      </p:sp>
      <p:pic>
        <p:nvPicPr>
          <p:cNvPr id="5122" name="Picture 2" descr="Các loại tài khoản ngân hàng và những điều có thể bạn chưa biết| VPBa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981200"/>
            <a:ext cx="4035425" cy="40354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Quản Lý Sản Xuất - CEFTwor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981200"/>
            <a:ext cx="4721225" cy="3959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01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barn(inVertical)">
                                      <p:cBhvr>
                                        <p:cTn id="12" dur="500"/>
                                        <p:tgtEl>
                                          <p:spTgt spid="5122"/>
                                        </p:tgtEl>
                                      </p:cBhvr>
                                    </p:animEffect>
                                  </p:childTnLst>
                                </p:cTn>
                              </p:par>
                              <p:par>
                                <p:cTn id="13" presetID="16" presetClass="entr" presetSubtype="21" fill="hold" nodeType="with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barn(inVertical)">
                                      <p:cBhvr>
                                        <p:cTn id="15"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E301BE8-61E1-412D-B834-3954B61B2B3E}"/>
              </a:ext>
            </a:extLst>
          </p:cNvPr>
          <p:cNvSpPr txBox="1"/>
          <p:nvPr/>
        </p:nvSpPr>
        <p:spPr>
          <a:xfrm>
            <a:off x="1066800" y="180481"/>
            <a:ext cx="10740080" cy="634278"/>
          </a:xfrm>
          <a:prstGeom prst="rect">
            <a:avLst/>
          </a:prstGeom>
        </p:spPr>
        <p:txBody>
          <a:bodyPr vert="horz" lIns="91440" tIns="45720" rIns="91440" bIns="45720" rtlCol="0">
            <a:noAutofit/>
          </a:bodyPr>
          <a:lstStyle>
            <a:defPPr>
              <a:defRPr lang="en-US"/>
            </a:defPPr>
            <a:lvl1pPr indent="-228600" algn="just">
              <a:lnSpc>
                <a:spcPct val="90000"/>
              </a:lnSpc>
              <a:spcBef>
                <a:spcPts val="600"/>
              </a:spcBef>
              <a:spcAft>
                <a:spcPts val="600"/>
              </a:spcAft>
              <a:buFont typeface="Arial" panose="020B0604020202020204" pitchFamily="34" charset="0"/>
              <a:buNone/>
              <a:defRPr sz="2800">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b="1" i="1" smtClean="0">
                <a:solidFill>
                  <a:srgbClr val="00B0F0"/>
                </a:solidFill>
              </a:rPr>
              <a:t>- </a:t>
            </a:r>
            <a:r>
              <a:rPr lang="en-US" b="1" i="1">
                <a:solidFill>
                  <a:srgbClr val="00B0F0"/>
                </a:solidFill>
              </a:rPr>
              <a:t>Tự động hóa. </a:t>
            </a:r>
            <a:r>
              <a:rPr lang="en-US"/>
              <a:t>Nhờ máy tính, tự động hóa đã thay đổi căn bản. </a:t>
            </a:r>
            <a:r>
              <a:rPr lang="vi-VN"/>
              <a:t>Các thiết bị thông minh hoạt động theo chương trình có thể thực hiện tốt nhiều công việc thay cho con người. </a:t>
            </a:r>
            <a:endParaRPr lang="en-US"/>
          </a:p>
        </p:txBody>
      </p:sp>
      <p:pic>
        <p:nvPicPr>
          <p:cNvPr id="6146" name="Picture 2" descr="Robot đầu tiên có biểu cảm sinh động giống con ngườ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28800"/>
            <a:ext cx="4038600" cy="288503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ãy xem con robot nấu ăn đầu tiên trên thế giới này kỳ diệu đến thế nào, và  nó sắp ra mắt rồi"/>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828800"/>
            <a:ext cx="4497741" cy="28850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686689" y="4754734"/>
            <a:ext cx="4078361" cy="461665"/>
          </a:xfrm>
          <a:prstGeom prst="rect">
            <a:avLst/>
          </a:prstGeom>
        </p:spPr>
        <p:txBody>
          <a:bodyPr wrap="none">
            <a:spAutoFit/>
          </a:bodyPr>
          <a:lstStyle/>
          <a:p>
            <a:r>
              <a:rPr lang="en-US" sz="2400">
                <a:latin typeface="+mj-lt"/>
              </a:rPr>
              <a:t>Robot đầu bếp Robotic Kitchen</a:t>
            </a:r>
          </a:p>
        </p:txBody>
      </p:sp>
    </p:spTree>
    <p:extLst>
      <p:ext uri="{BB962C8B-B14F-4D97-AF65-F5344CB8AC3E}">
        <p14:creationId xmlns:p14="http://schemas.microsoft.com/office/powerpoint/2010/main" val="164948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barn(inVertical)">
                                      <p:cBhvr>
                                        <p:cTn id="12" dur="500"/>
                                        <p:tgtEl>
                                          <p:spTgt spid="6146"/>
                                        </p:tgtEl>
                                      </p:cBhvr>
                                    </p:animEffect>
                                  </p:childTnLst>
                                </p:cTn>
                              </p:par>
                              <p:par>
                                <p:cTn id="13" presetID="16" presetClass="entr" presetSubtype="21" fill="hold" nodeType="withEffect">
                                  <p:stCondLst>
                                    <p:cond delay="0"/>
                                  </p:stCondLst>
                                  <p:childTnLst>
                                    <p:set>
                                      <p:cBhvr>
                                        <p:cTn id="14" dur="1" fill="hold">
                                          <p:stCondLst>
                                            <p:cond delay="0"/>
                                          </p:stCondLst>
                                        </p:cTn>
                                        <p:tgtEl>
                                          <p:spTgt spid="6148"/>
                                        </p:tgtEl>
                                        <p:attrNameLst>
                                          <p:attrName>style.visibility</p:attrName>
                                        </p:attrNameLst>
                                      </p:cBhvr>
                                      <p:to>
                                        <p:strVal val="visible"/>
                                      </p:to>
                                    </p:set>
                                    <p:animEffect transition="in" filter="barn(inVertical)">
                                      <p:cBhvr>
                                        <p:cTn id="15" dur="500"/>
                                        <p:tgtEl>
                                          <p:spTgt spid="614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ính năng đặc biệt của robot hút bụi lau nhà tự động làm sạch Narwa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600200"/>
            <a:ext cx="4876800" cy="363855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Những robots thông minh trên thế giới"/>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
            <a:ext cx="5048250" cy="3429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622105" y="3913491"/>
            <a:ext cx="3676006" cy="461665"/>
          </a:xfrm>
          <a:prstGeom prst="rect">
            <a:avLst/>
          </a:prstGeom>
        </p:spPr>
        <p:txBody>
          <a:bodyPr wrap="none">
            <a:spAutoFit/>
          </a:bodyPr>
          <a:lstStyle/>
          <a:p>
            <a:r>
              <a:rPr lang="en-US" sz="2400" smtClean="0">
                <a:latin typeface="+mj-lt"/>
              </a:rPr>
              <a:t>Robot </a:t>
            </a:r>
            <a:r>
              <a:rPr lang="en-US" sz="2400">
                <a:latin typeface="+mj-lt"/>
              </a:rPr>
              <a:t>giao tiếp ChihiraAico</a:t>
            </a:r>
          </a:p>
        </p:txBody>
      </p:sp>
    </p:spTree>
    <p:extLst>
      <p:ext uri="{BB962C8B-B14F-4D97-AF65-F5344CB8AC3E}">
        <p14:creationId xmlns:p14="http://schemas.microsoft.com/office/powerpoint/2010/main" val="303294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arn(inVertical)">
                                      <p:cBhvr>
                                        <p:cTn id="7" dur="500"/>
                                        <p:tgtEl>
                                          <p:spTgt spid="717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barn(inVertical)">
                                      <p:cBhvr>
                                        <p:cTn id="13"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giphygifs.s3.amazonaws.com/media/5MqMBFIATo5Ko/giph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86000"/>
            <a:ext cx="4762500" cy="26860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57271" y="5181600"/>
            <a:ext cx="3029034" cy="461665"/>
          </a:xfrm>
          <a:prstGeom prst="rect">
            <a:avLst/>
          </a:prstGeom>
        </p:spPr>
        <p:txBody>
          <a:bodyPr wrap="none">
            <a:spAutoFit/>
          </a:bodyPr>
          <a:lstStyle/>
          <a:p>
            <a:r>
              <a:rPr lang="en-US" sz="2400">
                <a:solidFill>
                  <a:srgbClr val="FF0066"/>
                </a:solidFill>
                <a:latin typeface="+mj-lt"/>
              </a:rPr>
              <a:t>Robot giúp việc Asimo</a:t>
            </a:r>
          </a:p>
        </p:txBody>
      </p:sp>
      <p:sp>
        <p:nvSpPr>
          <p:cNvPr id="6" name="Rectangle 5"/>
          <p:cNvSpPr/>
          <p:nvPr/>
        </p:nvSpPr>
        <p:spPr>
          <a:xfrm>
            <a:off x="6172200" y="3505200"/>
            <a:ext cx="5490606" cy="461665"/>
          </a:xfrm>
          <a:prstGeom prst="rect">
            <a:avLst/>
          </a:prstGeom>
        </p:spPr>
        <p:txBody>
          <a:bodyPr wrap="none">
            <a:spAutoFit/>
          </a:bodyPr>
          <a:lstStyle/>
          <a:p>
            <a:r>
              <a:rPr lang="vi-VN" sz="2400">
                <a:solidFill>
                  <a:srgbClr val="FF0066"/>
                </a:solidFill>
                <a:latin typeface="+mj-lt"/>
              </a:rPr>
              <a:t>Robot có khớp xương và cơ bắp như người</a:t>
            </a:r>
            <a:endParaRPr lang="en-US" sz="2400">
              <a:solidFill>
                <a:srgbClr val="FF0066"/>
              </a:solidFill>
              <a:latin typeface="+mj-lt"/>
            </a:endParaRPr>
          </a:p>
        </p:txBody>
      </p:sp>
      <p:pic>
        <p:nvPicPr>
          <p:cNvPr id="7" name="Picture 6"/>
          <p:cNvPicPr>
            <a:picLocks noChangeAspect="1"/>
          </p:cNvPicPr>
          <p:nvPr/>
        </p:nvPicPr>
        <p:blipFill>
          <a:blip r:embed="rId3"/>
          <a:stretch>
            <a:fillRect/>
          </a:stretch>
        </p:blipFill>
        <p:spPr>
          <a:xfrm>
            <a:off x="6536253" y="184458"/>
            <a:ext cx="4762500" cy="3105150"/>
          </a:xfrm>
          <a:prstGeom prst="rect">
            <a:avLst/>
          </a:prstGeom>
        </p:spPr>
      </p:pic>
    </p:spTree>
    <p:extLst>
      <p:ext uri="{BB962C8B-B14F-4D97-AF65-F5344CB8AC3E}">
        <p14:creationId xmlns:p14="http://schemas.microsoft.com/office/powerpoint/2010/main" val="246178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media.giphy.com/media/l0HUl887d0LIp6O2s/giph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4572000" cy="2571751"/>
          </a:xfrm>
          <a:prstGeom prst="rect">
            <a:avLst/>
          </a:prstGeom>
          <a:extLst>
            <a:ext uri="{909E8E84-426E-40DD-AFC4-6F175D3DCCD1}">
              <a14:hiddenFill xmlns:a14="http://schemas.microsoft.com/office/drawing/2010/main">
                <a:solidFill>
                  <a:srgbClr val="FFFFFF"/>
                </a:solidFill>
              </a14:hiddenFill>
            </a:ext>
          </a:extLst>
        </p:spPr>
      </p:pic>
      <p:sp>
        <p:nvSpPr>
          <p:cNvPr id="5" name="Rectangle 4"/>
          <p:cNvSpPr/>
          <p:nvPr/>
        </p:nvSpPr>
        <p:spPr>
          <a:xfrm>
            <a:off x="1976861" y="3657600"/>
            <a:ext cx="1867819" cy="461665"/>
          </a:xfrm>
          <a:prstGeom prst="rect">
            <a:avLst/>
          </a:prstGeom>
        </p:spPr>
        <p:txBody>
          <a:bodyPr wrap="none">
            <a:spAutoFit/>
          </a:bodyPr>
          <a:lstStyle/>
          <a:p>
            <a:r>
              <a:rPr lang="en-US" sz="2400">
                <a:solidFill>
                  <a:srgbClr val="FF0066"/>
                </a:solidFill>
                <a:latin typeface="+mj-lt"/>
              </a:rPr>
              <a:t>Robot Sophia</a:t>
            </a:r>
          </a:p>
        </p:txBody>
      </p:sp>
      <p:pic>
        <p:nvPicPr>
          <p:cNvPr id="6" name="Picture 5"/>
          <p:cNvPicPr>
            <a:picLocks noChangeAspect="1"/>
          </p:cNvPicPr>
          <p:nvPr/>
        </p:nvPicPr>
        <p:blipFill>
          <a:blip r:embed="rId3"/>
          <a:stretch>
            <a:fillRect/>
          </a:stretch>
        </p:blipFill>
        <p:spPr>
          <a:xfrm>
            <a:off x="5972111" y="1977509"/>
            <a:ext cx="4762500" cy="2667000"/>
          </a:xfrm>
          <a:prstGeom prst="rect">
            <a:avLst/>
          </a:prstGeom>
        </p:spPr>
      </p:pic>
      <p:sp>
        <p:nvSpPr>
          <p:cNvPr id="7" name="Rectangle 6"/>
          <p:cNvSpPr/>
          <p:nvPr/>
        </p:nvSpPr>
        <p:spPr>
          <a:xfrm>
            <a:off x="5937992" y="4876800"/>
            <a:ext cx="4852610" cy="461665"/>
          </a:xfrm>
          <a:prstGeom prst="rect">
            <a:avLst/>
          </a:prstGeom>
        </p:spPr>
        <p:txBody>
          <a:bodyPr wrap="none">
            <a:spAutoFit/>
          </a:bodyPr>
          <a:lstStyle/>
          <a:p>
            <a:r>
              <a:rPr lang="en-US" sz="2400">
                <a:solidFill>
                  <a:srgbClr val="FF0066"/>
                </a:solidFill>
                <a:latin typeface="+mj-lt"/>
              </a:rPr>
              <a:t>Robot chủ hôn “I-Fairy”, từ Nhật Bản</a:t>
            </a:r>
          </a:p>
        </p:txBody>
      </p:sp>
    </p:spTree>
    <p:extLst>
      <p:ext uri="{BB962C8B-B14F-4D97-AF65-F5344CB8AC3E}">
        <p14:creationId xmlns:p14="http://schemas.microsoft.com/office/powerpoint/2010/main" val="409351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inVertical)">
                                      <p:cBhvr>
                                        <p:cTn id="7" dur="500"/>
                                        <p:tgtEl>
                                          <p:spTgt spid="92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Kinh ngạc với rô-bốt cứu hỏa nhỏ gọn hoạt động “siêu khủng” | Báo Dân trí"/>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09800"/>
            <a:ext cx="4928810" cy="28194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362200" y="5622667"/>
            <a:ext cx="1991251" cy="461665"/>
          </a:xfrm>
          <a:prstGeom prst="rect">
            <a:avLst/>
          </a:prstGeom>
        </p:spPr>
        <p:txBody>
          <a:bodyPr wrap="none">
            <a:spAutoFit/>
          </a:bodyPr>
          <a:lstStyle/>
          <a:p>
            <a:r>
              <a:rPr lang="en-US" sz="2400">
                <a:solidFill>
                  <a:srgbClr val="FF0066"/>
                </a:solidFill>
                <a:latin typeface="+mj-lt"/>
              </a:rPr>
              <a:t>R</a:t>
            </a:r>
            <a:r>
              <a:rPr lang="en-US" sz="2400" smtClean="0">
                <a:solidFill>
                  <a:srgbClr val="FF0066"/>
                </a:solidFill>
                <a:latin typeface="+mj-lt"/>
              </a:rPr>
              <a:t>obot </a:t>
            </a:r>
            <a:r>
              <a:rPr lang="en-US" sz="2400">
                <a:solidFill>
                  <a:srgbClr val="FF0066"/>
                </a:solidFill>
                <a:latin typeface="+mj-lt"/>
              </a:rPr>
              <a:t>cứu hỏa</a:t>
            </a:r>
          </a:p>
        </p:txBody>
      </p:sp>
      <p:pic>
        <p:nvPicPr>
          <p:cNvPr id="6" name="Picture 5"/>
          <p:cNvPicPr>
            <a:picLocks noChangeAspect="1"/>
          </p:cNvPicPr>
          <p:nvPr/>
        </p:nvPicPr>
        <p:blipFill>
          <a:blip r:embed="rId3"/>
          <a:stretch>
            <a:fillRect/>
          </a:stretch>
        </p:blipFill>
        <p:spPr>
          <a:xfrm>
            <a:off x="6400800" y="358141"/>
            <a:ext cx="4953000" cy="2842260"/>
          </a:xfrm>
          <a:prstGeom prst="rect">
            <a:avLst/>
          </a:prstGeom>
        </p:spPr>
      </p:pic>
      <p:sp>
        <p:nvSpPr>
          <p:cNvPr id="8" name="Rectangle 7"/>
          <p:cNvSpPr/>
          <p:nvPr/>
        </p:nvSpPr>
        <p:spPr>
          <a:xfrm>
            <a:off x="7256343" y="3793867"/>
            <a:ext cx="3376245" cy="461665"/>
          </a:xfrm>
          <a:prstGeom prst="rect">
            <a:avLst/>
          </a:prstGeom>
        </p:spPr>
        <p:txBody>
          <a:bodyPr wrap="none">
            <a:spAutoFit/>
          </a:bodyPr>
          <a:lstStyle/>
          <a:p>
            <a:r>
              <a:rPr lang="en-US" sz="2400">
                <a:solidFill>
                  <a:srgbClr val="FF0066"/>
                </a:solidFill>
                <a:latin typeface="+mj-lt"/>
              </a:rPr>
              <a:t>R</a:t>
            </a:r>
            <a:r>
              <a:rPr lang="en-US" sz="2400" smtClean="0">
                <a:solidFill>
                  <a:srgbClr val="FF0066"/>
                </a:solidFill>
                <a:latin typeface="+mj-lt"/>
              </a:rPr>
              <a:t>obot </a:t>
            </a:r>
            <a:r>
              <a:rPr lang="en-US" sz="2400">
                <a:solidFill>
                  <a:srgbClr val="FF0066"/>
                </a:solidFill>
                <a:latin typeface="+mj-lt"/>
              </a:rPr>
              <a:t>thám hiểm lặn biển</a:t>
            </a:r>
          </a:p>
        </p:txBody>
      </p:sp>
    </p:spTree>
    <p:extLst>
      <p:ext uri="{BB962C8B-B14F-4D97-AF65-F5344CB8AC3E}">
        <p14:creationId xmlns:p14="http://schemas.microsoft.com/office/powerpoint/2010/main" val="31519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arn(inVertical)">
                                      <p:cBhvr>
                                        <p:cTn id="7" dur="500"/>
                                        <p:tgtEl>
                                          <p:spTgt spid="102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a:extLst>
              <a:ext uri="{FF2B5EF4-FFF2-40B4-BE49-F238E27FC236}">
                <a16:creationId xmlns:a16="http://schemas.microsoft.com/office/drawing/2014/main" id="{02C14062-6D00-4EF2-802D-597D37A2DCA7}"/>
              </a:ext>
            </a:extLst>
          </p:cNvPr>
          <p:cNvPicPr>
            <a:picLocks noGrp="1" noChangeAspect="1" noChangeArrowheads="1"/>
          </p:cNvPicPr>
          <p:nvPr>
            <p:ph type="pic" sz="quarter" idx="18"/>
          </p:nvPr>
        </p:nvPicPr>
        <p:blipFill>
          <a:blip r:embed="rId3">
            <a:extLst>
              <a:ext uri="{28A0092B-C50C-407E-A947-70E740481C1C}">
                <a14:useLocalDpi xmlns:a14="http://schemas.microsoft.com/office/drawing/2010/main" val="0"/>
              </a:ext>
            </a:extLst>
          </a:blip>
          <a:srcRect l="751" r="751"/>
          <a:stretch>
            <a:fillRect/>
          </a:stretch>
        </p:blipFill>
        <p:spPr bwMode="auto">
          <a:xfrm>
            <a:off x="4424363" y="3619500"/>
            <a:ext cx="4748212" cy="2678113"/>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2">
            <a:extLst>
              <a:ext uri="{FF2B5EF4-FFF2-40B4-BE49-F238E27FC236}">
                <a16:creationId xmlns:a16="http://schemas.microsoft.com/office/drawing/2014/main" id="{904399FE-7B15-4E23-A8CB-6CD2995DF95C}"/>
              </a:ext>
            </a:extLst>
          </p:cNvPr>
          <p:cNvSpPr txBox="1">
            <a:spLocks/>
          </p:cNvSpPr>
          <p:nvPr/>
        </p:nvSpPr>
        <p:spPr>
          <a:xfrm>
            <a:off x="9372600" y="4219528"/>
            <a:ext cx="2133600" cy="195451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lang="en-US" sz="2400" kern="1200">
                <a:solidFill>
                  <a:schemeClr val="accent1"/>
                </a:solidFill>
                <a:latin typeface="+mj-lt"/>
                <a:ea typeface="+mj-ea"/>
                <a:cs typeface="+mj-cs"/>
              </a:defRPr>
            </a:lvl1pPr>
          </a:lstStyle>
          <a:p>
            <a:pPr algn="ctr"/>
            <a:r>
              <a:rPr lang="en-US" sz="2800">
                <a:solidFill>
                  <a:srgbClr val="C00000"/>
                </a:solidFill>
              </a:rPr>
              <a:t>Grace, em của Sophia ra đời tháng 6 năm 2021 ở Hồng Kông</a:t>
            </a:r>
            <a:endParaRPr lang="en-US" sz="2800" dirty="0">
              <a:solidFill>
                <a:srgbClr val="C00000"/>
              </a:solidFill>
            </a:endParaRPr>
          </a:p>
        </p:txBody>
      </p:sp>
      <p:pic>
        <p:nvPicPr>
          <p:cNvPr id="17410" name="Picture 2" descr="Top 3 Hoa Hậu Hoàn Vũ Việt Nam 2019 cùng dàn Sao Việt trải nghiệm không  gian số tại Nam A Bank - Kênh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4745" y="371475"/>
            <a:ext cx="5020235" cy="30670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mtClean="0"/>
              <a:t>Robot OPBA</a:t>
            </a:r>
            <a:endParaRPr lang="en-US"/>
          </a:p>
        </p:txBody>
      </p:sp>
      <p:pic>
        <p:nvPicPr>
          <p:cNvPr id="17412" name="Picture 4" descr="Robot Dance GIF - Robots Dancing Weekend Vibes - Discover &amp; Share GIF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62000" y="365126"/>
            <a:ext cx="3121735" cy="1997074"/>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Bệnh viện Chợ Rẫy phẫu thuật nhiều loại ung thư bằng rob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751" y="2525968"/>
            <a:ext cx="3892587" cy="395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9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par>
                                <p:cTn id="11" presetID="16" presetClass="entr" presetSubtype="21" fill="hold" nodeType="withEffect">
                                  <p:stCondLst>
                                    <p:cond delay="0"/>
                                  </p:stCondLst>
                                  <p:childTnLst>
                                    <p:set>
                                      <p:cBhvr>
                                        <p:cTn id="12" dur="1" fill="hold">
                                          <p:stCondLst>
                                            <p:cond delay="0"/>
                                          </p:stCondLst>
                                        </p:cTn>
                                        <p:tgtEl>
                                          <p:spTgt spid="17410"/>
                                        </p:tgtEl>
                                        <p:attrNameLst>
                                          <p:attrName>style.visibility</p:attrName>
                                        </p:attrNameLst>
                                      </p:cBhvr>
                                      <p:to>
                                        <p:strVal val="visible"/>
                                      </p:to>
                                    </p:set>
                                    <p:animEffect transition="in" filter="barn(inVertical)">
                                      <p:cBhvr>
                                        <p:cTn id="13" dur="500"/>
                                        <p:tgtEl>
                                          <p:spTgt spid="174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par>
                                <p:cTn id="17" presetID="16" presetClass="entr" presetSubtype="21" fill="hold" nodeType="withEffect">
                                  <p:stCondLst>
                                    <p:cond delay="0"/>
                                  </p:stCondLst>
                                  <p:childTnLst>
                                    <p:set>
                                      <p:cBhvr>
                                        <p:cTn id="18" dur="1" fill="hold">
                                          <p:stCondLst>
                                            <p:cond delay="0"/>
                                          </p:stCondLst>
                                        </p:cTn>
                                        <p:tgtEl>
                                          <p:spTgt spid="17412"/>
                                        </p:tgtEl>
                                        <p:attrNameLst>
                                          <p:attrName>style.visibility</p:attrName>
                                        </p:attrNameLst>
                                      </p:cBhvr>
                                      <p:to>
                                        <p:strVal val="visible"/>
                                      </p:to>
                                    </p:set>
                                    <p:animEffect transition="in" filter="barn(inVertical)">
                                      <p:cBhvr>
                                        <p:cTn id="19" dur="500"/>
                                        <p:tgtEl>
                                          <p:spTgt spid="17412"/>
                                        </p:tgtEl>
                                      </p:cBhvr>
                                    </p:animEffect>
                                  </p:childTnLst>
                                </p:cTn>
                              </p:par>
                              <p:par>
                                <p:cTn id="20" presetID="16" presetClass="entr" presetSubtype="21" fill="hold" nodeType="with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barn(inVertical)">
                                      <p:cBhvr>
                                        <p:cTn id="22"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8F3E298-857C-4FA1-A4E1-5537CADE2622}"/>
              </a:ext>
            </a:extLst>
          </p:cNvPr>
          <p:cNvSpPr txBox="1">
            <a:spLocks/>
          </p:cNvSpPr>
          <p:nvPr/>
        </p:nvSpPr>
        <p:spPr>
          <a:xfrm>
            <a:off x="304800" y="1143000"/>
            <a:ext cx="6404919" cy="609600"/>
          </a:xfrm>
          <a:prstGeom prst="rect">
            <a:avLst/>
          </a:prstGeom>
        </p:spPr>
        <p:txBody>
          <a:bodyPr vert="horz" lIns="91440" tIns="45720" rIns="91440" bIns="45720" rtlCol="0">
            <a:noAutofit/>
          </a:bodyPr>
          <a:lstStyle>
            <a:defPPr>
              <a:defRPr lang="en-US"/>
            </a:defPPr>
            <a:lvl1pPr indent="-228600" algn="just">
              <a:lnSpc>
                <a:spcPct val="90000"/>
              </a:lnSpc>
              <a:spcBef>
                <a:spcPts val="600"/>
              </a:spcBef>
              <a:spcAft>
                <a:spcPts val="600"/>
              </a:spcAft>
              <a:buFont typeface="Arial" panose="020B0604020202020204" pitchFamily="34" charset="0"/>
              <a:buNone/>
              <a:defRPr sz="2800">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a:solidFill>
                  <a:schemeClr val="accent3">
                    <a:lumMod val="75000"/>
                  </a:schemeClr>
                </a:solidFill>
              </a:rPr>
              <a:t>- Giải quyết các bài toán khoa học kĩ thuật</a:t>
            </a:r>
            <a:r>
              <a:rPr lang="en-US"/>
              <a:t>. </a:t>
            </a:r>
          </a:p>
        </p:txBody>
      </p:sp>
      <p:pic>
        <p:nvPicPr>
          <p:cNvPr id="11266" name="Picture 2" descr="Ford ứng dụng công nghệ máy tính để tăng tốc quy trình phát triển Ranger và  Everest"/>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533400"/>
            <a:ext cx="48006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Top phần mềm thiết kế nhà ở tốt nhất hiện nay | Thuthuattienich.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3623" y="2971800"/>
            <a:ext cx="4926096"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72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barn(inVertical)">
                                      <p:cBhvr>
                                        <p:cTn id="12" dur="500"/>
                                        <p:tgtEl>
                                          <p:spTgt spid="11268"/>
                                        </p:tgtEl>
                                      </p:cBhvr>
                                    </p:animEffect>
                                  </p:childTnLst>
                                </p:cTn>
                              </p:par>
                              <p:par>
                                <p:cTn id="13" presetID="16" presetClass="entr" presetSubtype="21" fill="hold" nodeType="withEffect">
                                  <p:stCondLst>
                                    <p:cond delay="0"/>
                                  </p:stCondLst>
                                  <p:childTnLst>
                                    <p:set>
                                      <p:cBhvr>
                                        <p:cTn id="14" dur="1" fill="hold">
                                          <p:stCondLst>
                                            <p:cond delay="0"/>
                                          </p:stCondLst>
                                        </p:cTn>
                                        <p:tgtEl>
                                          <p:spTgt spid="11266"/>
                                        </p:tgtEl>
                                        <p:attrNameLst>
                                          <p:attrName>style.visibility</p:attrName>
                                        </p:attrNameLst>
                                      </p:cBhvr>
                                      <p:to>
                                        <p:strVal val="visible"/>
                                      </p:to>
                                    </p:set>
                                    <p:animEffect transition="in" filter="barn(inVertical)">
                                      <p:cBhvr>
                                        <p:cTn id="15"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914400"/>
            <a:ext cx="10439400" cy="2985433"/>
          </a:xfrm>
          <a:prstGeom prst="rect">
            <a:avLst/>
          </a:prstGeom>
        </p:spPr>
        <p:txBody>
          <a:bodyPr wrap="square">
            <a:spAutoFit/>
          </a:bodyPr>
          <a:lstStyle/>
          <a:p>
            <a:pPr algn="just">
              <a:spcBef>
                <a:spcPts val="1200"/>
              </a:spcBef>
              <a:spcAft>
                <a:spcPts val="1200"/>
              </a:spcAft>
            </a:pPr>
            <a:r>
              <a:rPr lang="en-US" sz="2800" smtClean="0">
                <a:solidFill>
                  <a:srgbClr val="000000"/>
                </a:solidFill>
                <a:latin typeface="+mj-lt"/>
              </a:rPr>
              <a:t>- Máy </a:t>
            </a:r>
            <a:r>
              <a:rPr lang="en-US" sz="2800">
                <a:solidFill>
                  <a:srgbClr val="000000"/>
                </a:solidFill>
                <a:latin typeface="+mj-lt"/>
              </a:rPr>
              <a:t>tính hỗ trợ cho công việc tính toán, mô phỏng, kiểm nghiệm trong nghiên cứu, thiết kế các công trình, dự báo thời tiết, giải mã gen, ứng dụng bản đồ số,...</a:t>
            </a:r>
          </a:p>
          <a:p>
            <a:pPr algn="just">
              <a:spcBef>
                <a:spcPts val="1200"/>
              </a:spcBef>
              <a:spcAft>
                <a:spcPts val="1200"/>
              </a:spcAft>
            </a:pPr>
            <a:r>
              <a:rPr lang="en-US" sz="2800" smtClean="0">
                <a:solidFill>
                  <a:srgbClr val="000000"/>
                </a:solidFill>
                <a:latin typeface="+mj-lt"/>
              </a:rPr>
              <a:t>- Máy </a:t>
            </a:r>
            <a:r>
              <a:rPr lang="en-US" sz="2800">
                <a:solidFill>
                  <a:srgbClr val="000000"/>
                </a:solidFill>
                <a:latin typeface="+mj-lt"/>
              </a:rPr>
              <a:t>tính hỗ trợ cho công việc tính toán, mô phỏng, kiểm nghiệm trong nghiên cứu, thiết kế các công trình, dự báo thời tiết, giải mã gen, ứng dụng bản đồ số,...</a:t>
            </a:r>
            <a:endParaRPr lang="en-US" sz="2800" b="0" i="0">
              <a:solidFill>
                <a:srgbClr val="000000"/>
              </a:solidFill>
              <a:effectLst/>
              <a:latin typeface="+mj-lt"/>
            </a:endParaRPr>
          </a:p>
        </p:txBody>
      </p:sp>
    </p:spTree>
    <p:extLst>
      <p:ext uri="{BB962C8B-B14F-4D97-AF65-F5344CB8AC3E}">
        <p14:creationId xmlns:p14="http://schemas.microsoft.com/office/powerpoint/2010/main" val="151780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0CF1D3-F383-4B03-81F4-8028B0E3EE69}"/>
              </a:ext>
            </a:extLst>
          </p:cNvPr>
          <p:cNvSpPr txBox="1"/>
          <p:nvPr/>
        </p:nvSpPr>
        <p:spPr>
          <a:xfrm>
            <a:off x="609600" y="304801"/>
            <a:ext cx="10820400" cy="685800"/>
          </a:xfrm>
          <a:prstGeom prst="rect">
            <a:avLst/>
          </a:prstGeom>
        </p:spPr>
        <p:txBody>
          <a:bodyPr vert="horz" lIns="91440" tIns="45720" rIns="91440" bIns="45720" rtlCol="0">
            <a:noAutofit/>
          </a:bodyPr>
          <a:lstStyle>
            <a:defPPr>
              <a:defRPr lang="en-US"/>
            </a:defPPr>
            <a:lvl1pPr indent="-228600" algn="just">
              <a:lnSpc>
                <a:spcPct val="90000"/>
              </a:lnSpc>
              <a:spcBef>
                <a:spcPts val="600"/>
              </a:spcBef>
              <a:spcAft>
                <a:spcPts val="600"/>
              </a:spcAft>
              <a:buFont typeface="Arial" panose="020B0604020202020204" pitchFamily="34" charset="0"/>
              <a:buNone/>
              <a:defRPr sz="2800">
                <a:solidFill>
                  <a:schemeClr val="accent3">
                    <a:lumMod val="75000"/>
                  </a:schemeClr>
                </a:solidFill>
                <a:latin typeface="+mj-lt"/>
              </a:defRPr>
            </a:lvl1pPr>
            <a:lvl2pPr indent="-182880">
              <a:lnSpc>
                <a:spcPct val="90000"/>
              </a:lnSpc>
              <a:spcBef>
                <a:spcPts val="1200"/>
              </a:spcBef>
              <a:buFont typeface="Arial" panose="020B0604020202020204" pitchFamily="34" charset="0"/>
              <a:buChar char="•"/>
            </a:lvl2pPr>
            <a:lvl3pPr marL="685800" indent="-182880">
              <a:lnSpc>
                <a:spcPct val="90000"/>
              </a:lnSpc>
              <a:spcBef>
                <a:spcPts val="600"/>
              </a:spcBef>
              <a:buFont typeface="Arial" panose="020B0604020202020204" pitchFamily="34" charset="0"/>
              <a:buChar char="•"/>
              <a:defRPr sz="1600"/>
            </a:lvl3pPr>
            <a:lvl4pPr marL="914400" indent="-182880">
              <a:lnSpc>
                <a:spcPct val="90000"/>
              </a:lnSpc>
              <a:spcBef>
                <a:spcPts val="600"/>
              </a:spcBef>
              <a:buFont typeface="Arial" panose="020B0604020202020204" pitchFamily="34" charset="0"/>
              <a:buChar char="•"/>
              <a:defRPr sz="1400"/>
            </a:lvl4pPr>
            <a:lvl5pPr marL="1143000" indent="-182880">
              <a:lnSpc>
                <a:spcPct val="90000"/>
              </a:lnSpc>
              <a:spcBef>
                <a:spcPts val="600"/>
              </a:spcBef>
              <a:buFont typeface="Arial" panose="020B0604020202020204" pitchFamily="34" charset="0"/>
              <a:buChar char="•"/>
              <a:defRPr sz="1400"/>
            </a:lvl5pPr>
            <a:lvl6pPr marL="1371600" indent="-182880">
              <a:lnSpc>
                <a:spcPct val="90000"/>
              </a:lnSpc>
              <a:spcBef>
                <a:spcPts val="600"/>
              </a:spcBef>
              <a:buFont typeface="Arial" panose="020B0604020202020204" pitchFamily="34" charset="0"/>
              <a:buChar char="•"/>
              <a:defRPr sz="1400"/>
            </a:lvl6pPr>
            <a:lvl7pPr marL="1600200" indent="-182880">
              <a:lnSpc>
                <a:spcPct val="90000"/>
              </a:lnSpc>
              <a:spcBef>
                <a:spcPts val="600"/>
              </a:spcBef>
              <a:buFont typeface="Arial" panose="020B0604020202020204" pitchFamily="34" charset="0"/>
              <a:buChar char="•"/>
              <a:defRPr sz="1400"/>
            </a:lvl7pPr>
            <a:lvl8pPr marL="1828800" indent="-182880">
              <a:lnSpc>
                <a:spcPct val="90000"/>
              </a:lnSpc>
              <a:spcBef>
                <a:spcPts val="600"/>
              </a:spcBef>
              <a:buFont typeface="Arial" panose="020B0604020202020204" pitchFamily="34" charset="0"/>
              <a:buChar char="•"/>
              <a:defRPr sz="1400"/>
            </a:lvl8pPr>
            <a:lvl9pPr marL="2057400" indent="-182880">
              <a:lnSpc>
                <a:spcPct val="90000"/>
              </a:lnSpc>
              <a:spcBef>
                <a:spcPts val="600"/>
              </a:spcBef>
              <a:buFont typeface="Arial" panose="020B0604020202020204" pitchFamily="34" charset="0"/>
              <a:buChar char="•"/>
              <a:defRPr sz="1400"/>
            </a:lvl9pPr>
          </a:lstStyle>
          <a:p>
            <a:r>
              <a:rPr lang="en-US"/>
              <a:t>- Thay đổi cách thức làm việc của nhiều ngành nghề. </a:t>
            </a:r>
            <a:endParaRPr lang="en-US">
              <a:solidFill>
                <a:schemeClr val="tx1"/>
              </a:solidFill>
            </a:endParaRPr>
          </a:p>
        </p:txBody>
      </p:sp>
      <p:pic>
        <p:nvPicPr>
          <p:cNvPr id="12290" name="Picture 2" descr="Dạy học online: Tạo tư liệu hình ảnh động Gif | Tin tức mới nhất 24h - Đọc  Báo Lao Động online - Laodong.v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674" y="1154526"/>
            <a:ext cx="5662326"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Người mới chơi máy ảnh kỹ thuật số nên ngắm chụp theo cách nào? |  websosanh.v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124200"/>
            <a:ext cx="5410200" cy="3439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25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barn(inVertical)">
                                      <p:cBhvr>
                                        <p:cTn id="12" dur="500"/>
                                        <p:tgtEl>
                                          <p:spTgt spid="12290"/>
                                        </p:tgtEl>
                                      </p:cBhvr>
                                    </p:animEffect>
                                  </p:childTnLst>
                                </p:cTn>
                              </p:par>
                              <p:par>
                                <p:cTn id="13" presetID="16" presetClass="entr" presetSubtype="21"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barn(inVertical)">
                                      <p:cBhvr>
                                        <p:cTn id="15"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ắm bắt tâm lý khách hàng khi mua sắm online giúp bạn thắng đối th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819400"/>
            <a:ext cx="4589484" cy="300037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9 ảnh GIF nhắc lại những công nghệ sáng giá nhất 2016"/>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28600"/>
            <a:ext cx="6007913" cy="3370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2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inVertical)">
                                      <p:cBhvr>
                                        <p:cTn id="7" dur="500"/>
                                        <p:tgtEl>
                                          <p:spTgt spid="13314"/>
                                        </p:tgtEl>
                                      </p:cBhvr>
                                    </p:animEffect>
                                  </p:childTnLst>
                                </p:cTn>
                              </p:par>
                              <p:par>
                                <p:cTn id="8" presetID="16" presetClass="entr" presetSubtype="21" fill="hold" nodeType="withEffect">
                                  <p:stCondLst>
                                    <p:cond delay="0"/>
                                  </p:stCondLst>
                                  <p:childTnLst>
                                    <p:set>
                                      <p:cBhvr>
                                        <p:cTn id="9" dur="1" fill="hold">
                                          <p:stCondLst>
                                            <p:cond delay="0"/>
                                          </p:stCondLst>
                                        </p:cTn>
                                        <p:tgtEl>
                                          <p:spTgt spid="13316"/>
                                        </p:tgtEl>
                                        <p:attrNameLst>
                                          <p:attrName>style.visibility</p:attrName>
                                        </p:attrNameLst>
                                      </p:cBhvr>
                                      <p:to>
                                        <p:strVal val="visible"/>
                                      </p:to>
                                    </p:set>
                                    <p:animEffect transition="in" filter="barn(inVertical)">
                                      <p:cBhvr>
                                        <p:cTn id="10"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1066800"/>
            <a:ext cx="9982200" cy="3293209"/>
          </a:xfrm>
          <a:prstGeom prst="rect">
            <a:avLst/>
          </a:prstGeom>
        </p:spPr>
        <p:txBody>
          <a:bodyPr wrap="square">
            <a:spAutoFit/>
          </a:bodyPr>
          <a:lstStyle/>
          <a:p>
            <a:pPr marL="463550" indent="-463550" algn="just">
              <a:spcBef>
                <a:spcPts val="1200"/>
              </a:spcBef>
              <a:spcAft>
                <a:spcPts val="1200"/>
              </a:spcAft>
              <a:buFont typeface="Wingdings" panose="05000000000000000000" pitchFamily="2" charset="2"/>
              <a:buChar char="ü"/>
            </a:pPr>
            <a:r>
              <a:rPr lang="vi-VN" sz="2800">
                <a:solidFill>
                  <a:srgbClr val="000000"/>
                </a:solidFill>
                <a:latin typeface="+mj-lt"/>
              </a:rPr>
              <a:t>Nhiều ứng dụng được thực hiện trực tuyến như dạy học, mua hàng.</a:t>
            </a:r>
          </a:p>
          <a:p>
            <a:pPr marL="463550" indent="-463550" algn="just">
              <a:spcBef>
                <a:spcPts val="1200"/>
              </a:spcBef>
              <a:spcAft>
                <a:spcPts val="1200"/>
              </a:spcAft>
              <a:buFont typeface="Wingdings" panose="05000000000000000000" pitchFamily="2" charset="2"/>
              <a:buChar char="ü"/>
            </a:pPr>
            <a:r>
              <a:rPr lang="vi-VN" sz="2800">
                <a:solidFill>
                  <a:srgbClr val="000000"/>
                </a:solidFill>
                <a:latin typeface="+mj-lt"/>
              </a:rPr>
              <a:t>Ứng dụng tin học văn phòng đã góp phần tăng chất lượng và hiệu quả hoạt động hành chính.</a:t>
            </a:r>
          </a:p>
          <a:p>
            <a:pPr marL="463550" indent="-463550" algn="just">
              <a:spcBef>
                <a:spcPts val="1200"/>
              </a:spcBef>
              <a:spcAft>
                <a:spcPts val="1200"/>
              </a:spcAft>
              <a:buFont typeface="Wingdings" panose="05000000000000000000" pitchFamily="2" charset="2"/>
              <a:buChar char="ü"/>
            </a:pPr>
            <a:r>
              <a:rPr lang="vi-VN" sz="2800">
                <a:solidFill>
                  <a:srgbClr val="000000"/>
                </a:solidFill>
                <a:latin typeface="+mj-lt"/>
              </a:rPr>
              <a:t>Nhiều ngành nghề thay đổi hoàn toàn công nghệ in theo kiểu sắp chữ được thay thế bằng chế bản trên máy tính,...</a:t>
            </a:r>
            <a:endParaRPr lang="vi-VN" sz="2800" b="0" i="0">
              <a:solidFill>
                <a:srgbClr val="000000"/>
              </a:solidFill>
              <a:effectLst/>
              <a:latin typeface="+mj-lt"/>
            </a:endParaRPr>
          </a:p>
        </p:txBody>
      </p:sp>
    </p:spTree>
    <p:extLst>
      <p:ext uri="{BB962C8B-B14F-4D97-AF65-F5344CB8AC3E}">
        <p14:creationId xmlns:p14="http://schemas.microsoft.com/office/powerpoint/2010/main" val="311071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DF6B3-783B-4F48-8803-77B4712983D8}"/>
              </a:ext>
            </a:extLst>
          </p:cNvPr>
          <p:cNvSpPr>
            <a:spLocks noGrp="1"/>
          </p:cNvSpPr>
          <p:nvPr>
            <p:ph idx="1"/>
          </p:nvPr>
        </p:nvSpPr>
        <p:spPr>
          <a:xfrm>
            <a:off x="476534" y="756285"/>
            <a:ext cx="5486400" cy="615316"/>
          </a:xfrm>
        </p:spPr>
        <p:txBody>
          <a:bodyPr vert="horz" lIns="91440" tIns="45720" rIns="91440" bIns="45720" rtlCol="0">
            <a:noAutofit/>
          </a:bodyPr>
          <a:lstStyle/>
          <a:p>
            <a:pPr marL="0" algn="just">
              <a:spcBef>
                <a:spcPts val="600"/>
              </a:spcBef>
              <a:spcAft>
                <a:spcPts val="600"/>
              </a:spcAft>
              <a:buNone/>
            </a:pPr>
            <a:r>
              <a:rPr lang="en-US" sz="2800">
                <a:solidFill>
                  <a:schemeClr val="accent3">
                    <a:lumMod val="75000"/>
                  </a:schemeClr>
                </a:solidFill>
                <a:latin typeface="+mj-lt"/>
              </a:rPr>
              <a:t>- Giao tiếp cộng đồng. </a:t>
            </a:r>
            <a:endParaRPr lang="en-US" sz="2800">
              <a:latin typeface="+mj-lt"/>
            </a:endParaRPr>
          </a:p>
        </p:txBody>
      </p:sp>
      <p:pic>
        <p:nvPicPr>
          <p:cNvPr id="2" name="Picture 1"/>
          <p:cNvPicPr>
            <a:picLocks noChangeAspect="1"/>
          </p:cNvPicPr>
          <p:nvPr/>
        </p:nvPicPr>
        <p:blipFill>
          <a:blip r:embed="rId2"/>
          <a:stretch>
            <a:fillRect/>
          </a:stretch>
        </p:blipFill>
        <p:spPr>
          <a:xfrm>
            <a:off x="6705600" y="756285"/>
            <a:ext cx="5486400" cy="3790950"/>
          </a:xfrm>
          <a:prstGeom prst="rect">
            <a:avLst/>
          </a:prstGeom>
        </p:spPr>
      </p:pic>
      <p:sp>
        <p:nvSpPr>
          <p:cNvPr id="4" name="Rectangle 3"/>
          <p:cNvSpPr/>
          <p:nvPr/>
        </p:nvSpPr>
        <p:spPr>
          <a:xfrm>
            <a:off x="457200" y="1454614"/>
            <a:ext cx="6096000" cy="3108543"/>
          </a:xfrm>
          <a:prstGeom prst="rect">
            <a:avLst/>
          </a:prstGeom>
        </p:spPr>
        <p:txBody>
          <a:bodyPr>
            <a:spAutoFit/>
          </a:bodyPr>
          <a:lstStyle/>
          <a:p>
            <a:pPr algn="just"/>
            <a:r>
              <a:rPr lang="vi-VN" sz="2800">
                <a:solidFill>
                  <a:srgbClr val="000000"/>
                </a:solidFill>
                <a:latin typeface="+mj-lt"/>
              </a:rPr>
              <a:t>Tin học giúp trao đổi thông tin nhanh chóng, hiệu quả qua các ứng dụng thư điện tử, các diễn đàn trên các trang web và các mạng xã hội như FB, Zalo,...MXH trở thành môi trường giao tiếp thuận lợi, mọi hoạt động đều dễ dàng, trực quan, tương tác nhanh.</a:t>
            </a:r>
            <a:endParaRPr lang="en-US" sz="2800">
              <a:latin typeface="+mj-lt"/>
            </a:endParaRPr>
          </a:p>
        </p:txBody>
      </p:sp>
    </p:spTree>
    <p:extLst>
      <p:ext uri="{BB962C8B-B14F-4D97-AF65-F5344CB8AC3E}">
        <p14:creationId xmlns:p14="http://schemas.microsoft.com/office/powerpoint/2010/main" val="174952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9829800" cy="685800"/>
          </a:xfrm>
        </p:spPr>
        <p:txBody>
          <a:bodyPr/>
          <a:lstStyle/>
          <a:p>
            <a:r>
              <a:rPr lang="en-US" b="1"/>
              <a:t>b) Một số thành tựu phát triển của Tin học </a:t>
            </a:r>
            <a:endParaRPr lang="en-US"/>
          </a:p>
        </p:txBody>
      </p:sp>
      <p:sp>
        <p:nvSpPr>
          <p:cNvPr id="3" name="Content Placeholder 2"/>
          <p:cNvSpPr>
            <a:spLocks noGrp="1"/>
          </p:cNvSpPr>
          <p:nvPr>
            <p:ph idx="1"/>
          </p:nvPr>
        </p:nvSpPr>
        <p:spPr>
          <a:xfrm>
            <a:off x="917575" y="914400"/>
            <a:ext cx="10325100" cy="1371600"/>
          </a:xfrm>
        </p:spPr>
        <p:txBody>
          <a:bodyPr vert="horz" lIns="91440" tIns="45720" rIns="91440" bIns="45720" rtlCol="0">
            <a:noAutofit/>
          </a:bodyPr>
          <a:lstStyle/>
          <a:p>
            <a:pPr marL="0" algn="just">
              <a:spcBef>
                <a:spcPts val="600"/>
              </a:spcBef>
              <a:spcAft>
                <a:spcPts val="600"/>
              </a:spcAft>
              <a:buNone/>
            </a:pPr>
            <a:r>
              <a:rPr lang="en-US" sz="2800">
                <a:solidFill>
                  <a:schemeClr val="accent3">
                    <a:lumMod val="75000"/>
                  </a:schemeClr>
                </a:solidFill>
                <a:latin typeface="+mj-lt"/>
              </a:rPr>
              <a:t>- Hệ điều hành. </a:t>
            </a:r>
            <a:r>
              <a:rPr lang="en-US" sz="2800">
                <a:latin typeface="+mj-lt"/>
              </a:rPr>
              <a:t>Hệ điều hành giúp quản lí thông tin, quản lí phần cứng, quản lí các tiến trình xử lí của máy tính và cung cấp giao diện làm việc với người dùng. </a:t>
            </a:r>
          </a:p>
          <a:p>
            <a:pPr marL="0" algn="just">
              <a:spcBef>
                <a:spcPts val="600"/>
              </a:spcBef>
              <a:spcAft>
                <a:spcPts val="600"/>
              </a:spcAft>
              <a:buNone/>
            </a:pPr>
            <a:endParaRPr lang="en-US" sz="2800">
              <a:solidFill>
                <a:schemeClr val="accent3">
                  <a:lumMod val="75000"/>
                </a:schemeClr>
              </a:solidFill>
              <a:latin typeface="+mj-lt"/>
            </a:endParaRPr>
          </a:p>
        </p:txBody>
      </p:sp>
      <p:pic>
        <p:nvPicPr>
          <p:cNvPr id="14338" name="Picture 2" descr="Apple presenta macOS Mojave en el WWDC 2018 - MuyCompu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2286000"/>
            <a:ext cx="4873625" cy="276679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ệ điều hành là gì? Các loại hệ điều hành trên máy tính, điện thoạ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725" y="2286000"/>
            <a:ext cx="4933950" cy="2782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75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338"/>
                                        </p:tgtEl>
                                        <p:attrNameLst>
                                          <p:attrName>style.visibility</p:attrName>
                                        </p:attrNameLst>
                                      </p:cBhvr>
                                      <p:to>
                                        <p:strVal val="visible"/>
                                      </p:to>
                                    </p:set>
                                    <p:animEffect transition="in" filter="barn(inVertical)">
                                      <p:cBhvr>
                                        <p:cTn id="17" dur="500"/>
                                        <p:tgtEl>
                                          <p:spTgt spid="14338"/>
                                        </p:tgtEl>
                                      </p:cBhvr>
                                    </p:animEffect>
                                  </p:childTnLst>
                                </p:cTn>
                              </p:par>
                              <p:par>
                                <p:cTn id="18" presetID="16" presetClass="entr" presetSubtype="21" fill="hold" nodeType="withEffect">
                                  <p:stCondLst>
                                    <p:cond delay="0"/>
                                  </p:stCondLst>
                                  <p:childTnLst>
                                    <p:set>
                                      <p:cBhvr>
                                        <p:cTn id="19" dur="1" fill="hold">
                                          <p:stCondLst>
                                            <p:cond delay="0"/>
                                          </p:stCondLst>
                                        </p:cTn>
                                        <p:tgtEl>
                                          <p:spTgt spid="14340"/>
                                        </p:tgtEl>
                                        <p:attrNameLst>
                                          <p:attrName>style.visibility</p:attrName>
                                        </p:attrNameLst>
                                      </p:cBhvr>
                                      <p:to>
                                        <p:strVal val="visible"/>
                                      </p:to>
                                    </p:set>
                                    <p:animEffect transition="in" filter="barn(inVertical)">
                                      <p:cBhvr>
                                        <p:cTn id="20"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0"/>
            <a:ext cx="11049000" cy="2590800"/>
          </a:xfrm>
        </p:spPr>
        <p:txBody>
          <a:bodyPr vert="horz" lIns="91440" tIns="45720" rIns="91440" bIns="45720" rtlCol="0">
            <a:noAutofit/>
          </a:bodyPr>
          <a:lstStyle/>
          <a:p>
            <a:pPr indent="-457200" algn="just">
              <a:spcBef>
                <a:spcPts val="600"/>
              </a:spcBef>
              <a:spcAft>
                <a:spcPts val="600"/>
              </a:spcAft>
              <a:buFontTx/>
              <a:buChar char="-"/>
            </a:pPr>
            <a:r>
              <a:rPr lang="en-US" sz="2800" smtClean="0">
                <a:solidFill>
                  <a:schemeClr val="accent3">
                    <a:lumMod val="75000"/>
                  </a:schemeClr>
                </a:solidFill>
                <a:latin typeface="+mj-lt"/>
              </a:rPr>
              <a:t>Mạng </a:t>
            </a:r>
            <a:r>
              <a:rPr lang="en-US" sz="2800">
                <a:solidFill>
                  <a:schemeClr val="accent3">
                    <a:lumMod val="75000"/>
                  </a:schemeClr>
                </a:solidFill>
                <a:latin typeface="+mj-lt"/>
              </a:rPr>
              <a:t>và Intemet: </a:t>
            </a:r>
            <a:endParaRPr lang="en-US" sz="2800" smtClean="0">
              <a:solidFill>
                <a:schemeClr val="accent3">
                  <a:lumMod val="75000"/>
                </a:schemeClr>
              </a:solidFill>
              <a:latin typeface="+mj-lt"/>
            </a:endParaRPr>
          </a:p>
          <a:p>
            <a:pPr marL="0" indent="0" algn="just">
              <a:spcBef>
                <a:spcPts val="600"/>
              </a:spcBef>
              <a:spcAft>
                <a:spcPts val="600"/>
              </a:spcAft>
              <a:buNone/>
            </a:pPr>
            <a:r>
              <a:rPr lang="en-US" sz="2800" smtClean="0">
                <a:solidFill>
                  <a:schemeClr val="accent3">
                    <a:lumMod val="75000"/>
                  </a:schemeClr>
                </a:solidFill>
                <a:latin typeface="+mj-lt"/>
              </a:rPr>
              <a:t>+ </a:t>
            </a:r>
            <a:r>
              <a:rPr lang="en-US" sz="2800" smtClean="0">
                <a:latin typeface="+mj-lt"/>
              </a:rPr>
              <a:t>Mạng </a:t>
            </a:r>
            <a:r>
              <a:rPr lang="en-US" sz="2800">
                <a:latin typeface="+mj-lt"/>
              </a:rPr>
              <a:t>máy tính cho phép kết nối các máy tính và thiết bị thông minh để trao đổi dữ liệu với nhau nhằm thực hiện các ứng dụng liên quan đến nhiều người hay nhiều thiết bị trong một phạm vi rộng.</a:t>
            </a:r>
          </a:p>
          <a:p>
            <a:pPr marL="0" algn="just">
              <a:spcBef>
                <a:spcPts val="600"/>
              </a:spcBef>
              <a:spcAft>
                <a:spcPts val="600"/>
              </a:spcAft>
              <a:buNone/>
            </a:pPr>
            <a:r>
              <a:rPr lang="en-US" sz="2800" smtClean="0">
                <a:latin typeface="+mj-lt"/>
              </a:rPr>
              <a:t>+ Intemet </a:t>
            </a:r>
            <a:r>
              <a:rPr lang="en-US" sz="2800">
                <a:latin typeface="+mj-lt"/>
              </a:rPr>
              <a:t>cho phép kết nối toàn cầu nhờ thiết lập được các quy tắc trao đổi dữ liệu (được biết đến với tên gọi là giao thức TCP/IP) vào năm 1983. </a:t>
            </a:r>
          </a:p>
          <a:p>
            <a:pPr marL="0" algn="just">
              <a:spcBef>
                <a:spcPts val="600"/>
              </a:spcBef>
              <a:spcAft>
                <a:spcPts val="600"/>
              </a:spcAft>
              <a:buNone/>
            </a:pPr>
            <a:endParaRPr lang="en-US" sz="2800">
              <a:solidFill>
                <a:schemeClr val="accent3">
                  <a:lumMod val="75000"/>
                </a:schemeClr>
              </a:solidFill>
              <a:latin typeface="+mj-lt"/>
            </a:endParaRPr>
          </a:p>
        </p:txBody>
      </p:sp>
      <p:pic>
        <p:nvPicPr>
          <p:cNvPr id="15362" name="Picture 2" descr="Mạng internet là gì? Ra đời vào năm nào? Mạng tốt nhất hiện nay 20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352800"/>
            <a:ext cx="4953000" cy="2970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62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5362"/>
                                        </p:tgtEl>
                                        <p:attrNameLst>
                                          <p:attrName>style.visibility</p:attrName>
                                        </p:attrNameLst>
                                      </p:cBhvr>
                                      <p:to>
                                        <p:strVal val="visible"/>
                                      </p:to>
                                    </p:set>
                                    <p:animEffect transition="in" filter="barn(inVertical)">
                                      <p:cBhvr>
                                        <p:cTn id="22"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04800"/>
            <a:ext cx="10972800" cy="2074414"/>
          </a:xfrm>
          <a:prstGeom prst="rect">
            <a:avLst/>
          </a:prstGeom>
        </p:spPr>
        <p:txBody>
          <a:bodyPr wrap="square">
            <a:spAutoFit/>
          </a:bodyPr>
          <a:lstStyle/>
          <a:p>
            <a:pPr marL="457200" indent="-457200" algn="just">
              <a:lnSpc>
                <a:spcPct val="115000"/>
              </a:lnSpc>
              <a:buFontTx/>
              <a:buChar char="-"/>
            </a:pPr>
            <a:r>
              <a:rPr lang="en-US"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Các </a:t>
            </a: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ngôn ngữ lập trình bậc cao.</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FORTRAN </a:t>
            </a:r>
            <a:r>
              <a:rPr lang="en-US" sz="2800">
                <a:latin typeface="Times New Roman" panose="02020603050405020304" pitchFamily="18" charset="0"/>
                <a:ea typeface="Times New Roman" panose="02020603050405020304" pitchFamily="18" charset="0"/>
                <a:cs typeface="Times New Roman" panose="02020603050405020304" pitchFamily="18" charset="0"/>
              </a:rPr>
              <a:t>là ngôn ngữ lập trình bậc cao đầu tiên được công bố chính thức vào năm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1957.</a:t>
            </a:r>
          </a:p>
          <a:p>
            <a:pPr algn="just">
              <a:lnSpc>
                <a:spcPct val="115000"/>
              </a:lnSpc>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Nhiều </a:t>
            </a:r>
            <a:r>
              <a:rPr lang="en-US" sz="2800">
                <a:latin typeface="Times New Roman" panose="02020603050405020304" pitchFamily="18" charset="0"/>
                <a:ea typeface="Times New Roman" panose="02020603050405020304" pitchFamily="18" charset="0"/>
                <a:cs typeface="Times New Roman" panose="02020603050405020304" pitchFamily="18" charset="0"/>
              </a:rPr>
              <a:t>ngôn ngữ lập trình khác như Cobol, C, Pascal, Python,...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6386" name="Picture 2" descr="Python Powered GIF - Python Powered Logo - Discover &amp; Share GIF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709164" y="4907108"/>
            <a:ext cx="2968235" cy="1245134"/>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Ngôn ngữ C++ là gì? Ứng dụng của ngôn ngữ 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48000"/>
            <a:ext cx="3797712" cy="2768611"/>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Kinh nghiệm học lập trình Python cho người mới bắt đầu. | Café Kiểu"/>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2379214"/>
            <a:ext cx="4397050" cy="2117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14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388"/>
                                        </p:tgtEl>
                                        <p:attrNameLst>
                                          <p:attrName>style.visibility</p:attrName>
                                        </p:attrNameLst>
                                      </p:cBhvr>
                                      <p:to>
                                        <p:strVal val="visible"/>
                                      </p:to>
                                    </p:set>
                                    <p:animEffect transition="in" filter="barn(inVertical)">
                                      <p:cBhvr>
                                        <p:cTn id="12" dur="500"/>
                                        <p:tgtEl>
                                          <p:spTgt spid="16388"/>
                                        </p:tgtEl>
                                      </p:cBhvr>
                                    </p:animEffect>
                                  </p:childTnLst>
                                </p:cTn>
                              </p:par>
                              <p:par>
                                <p:cTn id="13" presetID="16" presetClass="entr" presetSubtype="21" fill="hold" nodeType="withEffect">
                                  <p:stCondLst>
                                    <p:cond delay="0"/>
                                  </p:stCondLst>
                                  <p:childTnLst>
                                    <p:set>
                                      <p:cBhvr>
                                        <p:cTn id="14" dur="1" fill="hold">
                                          <p:stCondLst>
                                            <p:cond delay="0"/>
                                          </p:stCondLst>
                                        </p:cTn>
                                        <p:tgtEl>
                                          <p:spTgt spid="16390"/>
                                        </p:tgtEl>
                                        <p:attrNameLst>
                                          <p:attrName>style.visibility</p:attrName>
                                        </p:attrNameLst>
                                      </p:cBhvr>
                                      <p:to>
                                        <p:strVal val="visible"/>
                                      </p:to>
                                    </p:set>
                                    <p:animEffect transition="in" filter="barn(inVertical)">
                                      <p:cBhvr>
                                        <p:cTn id="15" dur="500"/>
                                        <p:tgtEl>
                                          <p:spTgt spid="16390"/>
                                        </p:tgtEl>
                                      </p:cBhvr>
                                    </p:animEffect>
                                  </p:childTnLst>
                                </p:cTn>
                              </p:par>
                              <p:par>
                                <p:cTn id="16" presetID="16" presetClass="entr" presetSubtype="21" fill="hold" nodeType="withEffect">
                                  <p:stCondLst>
                                    <p:cond delay="0"/>
                                  </p:stCondLst>
                                  <p:childTnLst>
                                    <p:set>
                                      <p:cBhvr>
                                        <p:cTn id="17" dur="1" fill="hold">
                                          <p:stCondLst>
                                            <p:cond delay="0"/>
                                          </p:stCondLst>
                                        </p:cTn>
                                        <p:tgtEl>
                                          <p:spTgt spid="16386"/>
                                        </p:tgtEl>
                                        <p:attrNameLst>
                                          <p:attrName>style.visibility</p:attrName>
                                        </p:attrNameLst>
                                      </p:cBhvr>
                                      <p:to>
                                        <p:strVal val="visible"/>
                                      </p:to>
                                    </p:set>
                                    <p:animEffect transition="in" filter="barn(inVertical)">
                                      <p:cBhvr>
                                        <p:cTn id="18"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73089"/>
            <a:ext cx="11049000" cy="1043619"/>
          </a:xfrm>
          <a:prstGeom prst="rect">
            <a:avLst/>
          </a:prstGeom>
        </p:spPr>
        <p:txBody>
          <a:bodyPr wrap="square">
            <a:spAutoFit/>
          </a:bodyPr>
          <a:lstStyle/>
          <a:p>
            <a:pPr algn="just">
              <a:lnSpc>
                <a:spcPct val="115000"/>
              </a:lnSpc>
            </a:pPr>
            <a:r>
              <a:rPr lang="en-US" sz="2800" i="1">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Các hệ quản trị cơ sở dữ liệu:</a:t>
            </a: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cung cấp các công cụ để tổ chức, cập nhật, truy cập dữ liệu không phụ thuộc vào các bài toán cụ thể.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52400" y="1237180"/>
            <a:ext cx="2971800" cy="2971800"/>
          </a:xfrm>
          <a:prstGeom prst="rect">
            <a:avLst/>
          </a:prstGeom>
        </p:spPr>
      </p:pic>
      <p:pic>
        <p:nvPicPr>
          <p:cNvPr id="5" name="Picture 4"/>
          <p:cNvPicPr>
            <a:picLocks noChangeAspect="1"/>
          </p:cNvPicPr>
          <p:nvPr/>
        </p:nvPicPr>
        <p:blipFill>
          <a:blip r:embed="rId3"/>
          <a:stretch>
            <a:fillRect/>
          </a:stretch>
        </p:blipFill>
        <p:spPr>
          <a:xfrm>
            <a:off x="4130862" y="3962400"/>
            <a:ext cx="4036273" cy="2195512"/>
          </a:xfrm>
          <a:prstGeom prst="rect">
            <a:avLst/>
          </a:prstGeom>
        </p:spPr>
      </p:pic>
      <p:pic>
        <p:nvPicPr>
          <p:cNvPr id="6" name="Picture 5"/>
          <p:cNvPicPr>
            <a:picLocks noChangeAspect="1"/>
          </p:cNvPicPr>
          <p:nvPr/>
        </p:nvPicPr>
        <p:blipFill>
          <a:blip r:embed="rId4"/>
          <a:stretch>
            <a:fillRect/>
          </a:stretch>
        </p:blipFill>
        <p:spPr>
          <a:xfrm>
            <a:off x="8763000" y="1585075"/>
            <a:ext cx="3263252" cy="1908854"/>
          </a:xfrm>
          <a:prstGeom prst="rect">
            <a:avLst/>
          </a:prstGeom>
        </p:spPr>
      </p:pic>
      <p:pic>
        <p:nvPicPr>
          <p:cNvPr id="7" name="Picture 6"/>
          <p:cNvPicPr>
            <a:picLocks noChangeAspect="1"/>
          </p:cNvPicPr>
          <p:nvPr/>
        </p:nvPicPr>
        <p:blipFill>
          <a:blip r:embed="rId5"/>
          <a:stretch>
            <a:fillRect/>
          </a:stretch>
        </p:blipFill>
        <p:spPr>
          <a:xfrm>
            <a:off x="3915683" y="1538326"/>
            <a:ext cx="4284434" cy="2142217"/>
          </a:xfrm>
          <a:prstGeom prst="rect">
            <a:avLst/>
          </a:prstGeom>
        </p:spPr>
      </p:pic>
    </p:spTree>
    <p:extLst>
      <p:ext uri="{BB962C8B-B14F-4D97-AF65-F5344CB8AC3E}">
        <p14:creationId xmlns:p14="http://schemas.microsoft.com/office/powerpoint/2010/main" val="3560156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838200"/>
            <a:ext cx="11049000" cy="3293209"/>
          </a:xfrm>
          <a:prstGeom prst="rect">
            <a:avLst/>
          </a:prstGeom>
        </p:spPr>
        <p:txBody>
          <a:bodyPr wrap="square">
            <a:spAutoFit/>
          </a:bodyPr>
          <a:lstStyle/>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Hệ </a:t>
            </a:r>
            <a:r>
              <a:rPr lang="en-US" sz="2800">
                <a:latin typeface="Times New Roman" panose="02020603050405020304" pitchFamily="18" charset="0"/>
                <a:ea typeface="Times New Roman" panose="02020603050405020304" pitchFamily="18" charset="0"/>
                <a:cs typeface="Times New Roman" panose="02020603050405020304" pitchFamily="18" charset="0"/>
              </a:rPr>
              <a:t>quản trị cơ sở dữ liệu đầu tiên ra đời vào cuối những năm 60 của thế kỉ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XX</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Sau </a:t>
            </a:r>
            <a:r>
              <a:rPr lang="en-US" sz="2800">
                <a:latin typeface="Times New Roman" panose="02020603050405020304" pitchFamily="18" charset="0"/>
                <a:ea typeface="Times New Roman" panose="02020603050405020304" pitchFamily="18" charset="0"/>
                <a:cs typeface="Times New Roman" panose="02020603050405020304" pitchFamily="18" charset="0"/>
              </a:rPr>
              <a:t>năm 1970 mới có các hệ quản trị cơ sở dữ liệu sử dụng dữ liệu dưới dạng bảng như ngày nay, ví dụ DB2, MS/SQL, Oracle, MySQL</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Các </a:t>
            </a:r>
            <a:r>
              <a:rPr lang="en-US" sz="2800">
                <a:latin typeface="Times New Roman" panose="02020603050405020304" pitchFamily="18" charset="0"/>
                <a:ea typeface="Times New Roman" panose="02020603050405020304" pitchFamily="18" charset="0"/>
                <a:cs typeface="Times New Roman" panose="02020603050405020304" pitchFamily="18" charset="0"/>
              </a:rPr>
              <a:t>thành quả nghiên cứu khoa học của tin học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như: </a:t>
            </a:r>
            <a:r>
              <a:rPr lang="en-US" sz="2800">
                <a:latin typeface="Times New Roman" panose="02020603050405020304" pitchFamily="18" charset="0"/>
                <a:ea typeface="Times New Roman" panose="02020603050405020304" pitchFamily="18" charset="0"/>
                <a:cs typeface="Times New Roman" panose="02020603050405020304" pitchFamily="18" charset="0"/>
              </a:rPr>
              <a:t>trí tuệ nhân tạo, dữ liệu lớn,... </a:t>
            </a:r>
          </a:p>
        </p:txBody>
      </p:sp>
    </p:spTree>
    <p:extLst>
      <p:ext uri="{BB962C8B-B14F-4D97-AF65-F5344CB8AC3E}">
        <p14:creationId xmlns:p14="http://schemas.microsoft.com/office/powerpoint/2010/main" val="343722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52400"/>
            <a:ext cx="11353800" cy="4795159"/>
          </a:xfrm>
          <a:prstGeom prst="rect">
            <a:avLst/>
          </a:prstGeom>
        </p:spPr>
        <p:txBody>
          <a:bodyPr wrap="square">
            <a:spAutoFit/>
          </a:bodyPr>
          <a:lstStyle/>
          <a:p>
            <a:pPr marR="0" lvl="0" algn="ctr">
              <a:spcBef>
                <a:spcPts val="600"/>
              </a:spcBef>
              <a:spcAft>
                <a:spcPts val="600"/>
              </a:spcAft>
            </a:pPr>
            <a:r>
              <a:rPr lang="en-US" sz="3200" b="1" smtClean="0">
                <a:solidFill>
                  <a:srgbClr val="FF0066"/>
                </a:solidFill>
                <a:latin typeface="Times New Roman" panose="02020603050405020304" pitchFamily="18" charset="0"/>
                <a:ea typeface="Calibri" panose="020F0502020204030204" pitchFamily="34" charset="0"/>
                <a:cs typeface="Times New Roman" panose="02020603050405020304" pitchFamily="18" charset="0"/>
              </a:rPr>
              <a:t>Kết luận</a:t>
            </a:r>
          </a:p>
          <a:p>
            <a:pPr marR="0" lvl="0" algn="just">
              <a:spcBef>
                <a:spcPts val="600"/>
              </a:spcBef>
              <a:spcAft>
                <a:spcPts val="600"/>
              </a:spcAft>
            </a:pPr>
            <a:r>
              <a:rPr lang="en-US" sz="280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 Ngày </a:t>
            </a: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nay, Tin học đã đem lại nhiều thay đổi trong mọi lĩnh vực của xã hội, từ quản lí điều hành, tự động hoá các quy trình sản xuất, giải quyết các bài toán cụ thể trong khoa học và kĩ thuật cho tới việc thay </a:t>
            </a:r>
            <a:r>
              <a:rPr lang="en-US" sz="280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đổi </a:t>
            </a: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cách thức làm việc của nhiều ngành nghề cũng như thói quen giao tiếp cộng đồng,…</a:t>
            </a:r>
          </a:p>
          <a:p>
            <a:pPr algn="just">
              <a:spcBef>
                <a:spcPts val="600"/>
              </a:spcBef>
              <a:spcAft>
                <a:spcPts val="600"/>
              </a:spcAft>
            </a:pPr>
            <a:r>
              <a:rPr lang="en-US" sz="2800" smtClean="0">
                <a:solidFill>
                  <a:schemeClr val="tx2"/>
                </a:solidFill>
                <a:latin typeface="Times New Roman" panose="02020603050405020304" pitchFamily="18" charset="0"/>
                <a:ea typeface="Times New Roman" panose="02020603050405020304" pitchFamily="18" charset="0"/>
              </a:rPr>
              <a:t>- Sự </a:t>
            </a:r>
            <a:r>
              <a:rPr lang="en-US" sz="2800">
                <a:solidFill>
                  <a:schemeClr val="tx2"/>
                </a:solidFill>
                <a:latin typeface="Times New Roman" panose="02020603050405020304" pitchFamily="18" charset="0"/>
                <a:ea typeface="Times New Roman" panose="02020603050405020304" pitchFamily="18" charset="0"/>
              </a:rPr>
              <a:t>phát triển mạnh mẽ của các hệ thống phần cứng, các thiết bị số cùng các phần mềm hệ thống, phần mềm công cụ, phần mềm ứng dụng, các hệ quản trị cơ sở dữ liệu,... và sự phát triển mang tính bùng nổ của mạng máy tính và Internet là những yếu tố quyết định để máy tính trở thành một phần không thể thiếu trong xã hội hiện đại.</a:t>
            </a:r>
            <a:endParaRPr lang="en-US" sz="2800">
              <a:solidFill>
                <a:schemeClr val="tx2"/>
              </a:solidFill>
            </a:endParaRPr>
          </a:p>
        </p:txBody>
      </p:sp>
    </p:spTree>
    <p:extLst>
      <p:ext uri="{BB962C8B-B14F-4D97-AF65-F5344CB8AC3E}">
        <p14:creationId xmlns:p14="http://schemas.microsoft.com/office/powerpoint/2010/main" val="79841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1524000" y="838200"/>
            <a:ext cx="8839200" cy="3157764"/>
          </a:xfrm>
          <a:prstGeom prst="cloudCallout">
            <a:avLst>
              <a:gd name="adj1" fmla="val -43684"/>
              <a:gd name="adj2" fmla="val 81517"/>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2800">
                <a:latin typeface="Times New Roman" panose="02020603050405020304" pitchFamily="18" charset="0"/>
                <a:ea typeface="Times New Roman" panose="02020603050405020304" pitchFamily="18" charset="0"/>
                <a:cs typeface="Times New Roman" panose="02020603050405020304" pitchFamily="18" charset="0"/>
              </a:rPr>
              <a:t>Tin học đã giúp gì cho em trong học tập?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b="1">
                <a:solidFill>
                  <a:srgbClr val="00B050"/>
                </a:solidFill>
                <a:latin typeface="Times New Roman" panose="02020603050405020304" pitchFamily="18" charset="0"/>
                <a:ea typeface="Times New Roman" panose="02020603050405020304" pitchFamily="18" charset="0"/>
                <a:cs typeface="Arial" panose="020B0604020202020204" pitchFamily="34" charset="0"/>
              </a:rPr>
              <a:t>?2.</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Em hãy cho ví dụ về một số ứng dụng trực tuyến.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31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8F3E298-857C-4FA1-A4E1-5537CADE2622}"/>
              </a:ext>
            </a:extLst>
          </p:cNvPr>
          <p:cNvSpPr txBox="1">
            <a:spLocks/>
          </p:cNvSpPr>
          <p:nvPr/>
        </p:nvSpPr>
        <p:spPr>
          <a:xfrm>
            <a:off x="607539" y="1676400"/>
            <a:ext cx="10976919" cy="533400"/>
          </a:xfrm>
          <a:prstGeom prst="rect">
            <a:avLst/>
          </a:prstGeom>
        </p:spPr>
        <p:txBody>
          <a:bodyPr>
            <a:no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nl-NL" sz="2800" b="1">
                <a:latin typeface="+mj-lt"/>
              </a:rPr>
              <a:t>Bài 1.</a:t>
            </a:r>
            <a:r>
              <a:rPr lang="nl-NL" sz="2800">
                <a:latin typeface="+mj-lt"/>
              </a:rPr>
              <a:t> Thiết bị thông minh nào có thể nhận dạng được hình ảnh? </a:t>
            </a:r>
            <a:endParaRPr lang="en-US" sz="2800">
              <a:latin typeface="+mj-lt"/>
            </a:endParaRPr>
          </a:p>
        </p:txBody>
      </p:sp>
      <p:sp>
        <p:nvSpPr>
          <p:cNvPr id="5" name="Content Placeholder 3">
            <a:extLst>
              <a:ext uri="{FF2B5EF4-FFF2-40B4-BE49-F238E27FC236}">
                <a16:creationId xmlns:a16="http://schemas.microsoft.com/office/drawing/2014/main" id="{48F3E298-857C-4FA1-A4E1-5537CADE2622}"/>
              </a:ext>
            </a:extLst>
          </p:cNvPr>
          <p:cNvSpPr txBox="1">
            <a:spLocks/>
          </p:cNvSpPr>
          <p:nvPr/>
        </p:nvSpPr>
        <p:spPr>
          <a:xfrm>
            <a:off x="617775" y="2536826"/>
            <a:ext cx="10976919" cy="2339974"/>
          </a:xfrm>
          <a:prstGeom prst="rect">
            <a:avLst/>
          </a:prstGeom>
        </p:spPr>
        <p:txBody>
          <a:bodyPr>
            <a:no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a:lstStyle>
          <a:p>
            <a:pPr>
              <a:buFontTx/>
              <a:buChar char="-"/>
            </a:pPr>
            <a:r>
              <a:rPr lang="nl-NL" sz="2800" smtClean="0">
                <a:latin typeface="+mj-lt"/>
              </a:rPr>
              <a:t>Hệ thống nhận gửi xe ở các trung tâm thương mại</a:t>
            </a:r>
          </a:p>
          <a:p>
            <a:pPr>
              <a:buFontTx/>
              <a:buChar char="-"/>
            </a:pPr>
            <a:r>
              <a:rPr lang="en-US" sz="2800" smtClean="0">
                <a:latin typeface="+mj-lt"/>
              </a:rPr>
              <a:t>Hệ thống thu phí tự động không dừng trên cao tốc</a:t>
            </a:r>
          </a:p>
          <a:p>
            <a:pPr>
              <a:buFontTx/>
              <a:buChar char="-"/>
            </a:pPr>
            <a:r>
              <a:rPr lang="en-US" sz="2800" smtClean="0">
                <a:latin typeface="+mj-lt"/>
              </a:rPr>
              <a:t>Máy bán hàng tự động nhận tiền giấy</a:t>
            </a:r>
          </a:p>
          <a:p>
            <a:pPr>
              <a:buFontTx/>
              <a:buChar char="-"/>
            </a:pPr>
            <a:r>
              <a:rPr lang="en-US" sz="2800" smtClean="0">
                <a:latin typeface="+mj-lt"/>
              </a:rPr>
              <a:t>…</a:t>
            </a:r>
            <a:endParaRPr lang="en-US" sz="2800">
              <a:latin typeface="+mj-lt"/>
            </a:endParaRPr>
          </a:p>
        </p:txBody>
      </p:sp>
      <p:pic>
        <p:nvPicPr>
          <p:cNvPr id="6" name="Content Placeholder 6">
            <a:extLst>
              <a:ext uri="{FF2B5EF4-FFF2-40B4-BE49-F238E27FC236}">
                <a16:creationId xmlns:a16="http://schemas.microsoft.com/office/drawing/2014/main" id="{49AA611B-924B-4BF3-BE92-1021BFE16D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156542"/>
            <a:ext cx="4800000" cy="1765079"/>
          </a:xfrm>
          <a:prstGeom prst="rect">
            <a:avLst/>
          </a:prstGeom>
        </p:spPr>
      </p:pic>
    </p:spTree>
    <p:extLst>
      <p:ext uri="{BB962C8B-B14F-4D97-AF65-F5344CB8AC3E}">
        <p14:creationId xmlns:p14="http://schemas.microsoft.com/office/powerpoint/2010/main" val="29658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8F3E298-857C-4FA1-A4E1-5537CADE2622}"/>
              </a:ext>
            </a:extLst>
          </p:cNvPr>
          <p:cNvSpPr txBox="1">
            <a:spLocks/>
          </p:cNvSpPr>
          <p:nvPr/>
        </p:nvSpPr>
        <p:spPr>
          <a:xfrm>
            <a:off x="681681" y="1828800"/>
            <a:ext cx="10976919" cy="1371600"/>
          </a:xfrm>
          <a:prstGeom prst="rect">
            <a:avLst/>
          </a:prstGeom>
        </p:spPr>
        <p:txBody>
          <a:bodyPr>
            <a:no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a:lstStyle>
          <a:p>
            <a:pPr marL="0" indent="0" algn="just">
              <a:buNone/>
            </a:pPr>
            <a:r>
              <a:rPr lang="nl-NL" sz="2800" b="1" smtClean="0">
                <a:latin typeface="+mj-lt"/>
              </a:rPr>
              <a:t>Bài </a:t>
            </a:r>
            <a:r>
              <a:rPr lang="nl-NL" sz="2800" b="1">
                <a:latin typeface="+mj-lt"/>
              </a:rPr>
              <a:t>2.</a:t>
            </a:r>
            <a:r>
              <a:rPr lang="nl-NL" sz="2800">
                <a:latin typeface="+mj-lt"/>
              </a:rPr>
              <a:t> Các phần mềm tin học văn phòng đã trở thành các phần mềm được dùng nhiều nhất. Em hãy nêu tác dụng của các phần mềm tin học văn phòng.</a:t>
            </a:r>
            <a:endParaRPr lang="en-US" sz="2800">
              <a:latin typeface="+mj-lt"/>
            </a:endParaRPr>
          </a:p>
        </p:txBody>
      </p:sp>
      <p:sp>
        <p:nvSpPr>
          <p:cNvPr id="4" name="Content Placeholder 3">
            <a:extLst>
              <a:ext uri="{FF2B5EF4-FFF2-40B4-BE49-F238E27FC236}">
                <a16:creationId xmlns:a16="http://schemas.microsoft.com/office/drawing/2014/main" id="{48F3E298-857C-4FA1-A4E1-5537CADE2622}"/>
              </a:ext>
            </a:extLst>
          </p:cNvPr>
          <p:cNvSpPr txBox="1">
            <a:spLocks/>
          </p:cNvSpPr>
          <p:nvPr/>
        </p:nvSpPr>
        <p:spPr>
          <a:xfrm>
            <a:off x="645340" y="3352800"/>
            <a:ext cx="10976919" cy="1752600"/>
          </a:xfrm>
          <a:prstGeom prst="rect">
            <a:avLst/>
          </a:prstGeom>
        </p:spPr>
        <p:txBody>
          <a:bodyPr>
            <a:noAutofit/>
          </a:bodyPr>
          <a:lst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a:lstStyle>
          <a:p>
            <a:pPr algn="just">
              <a:buFontTx/>
              <a:buChar char="-"/>
            </a:pPr>
            <a:r>
              <a:rPr lang="en-US" sz="2800" smtClean="0">
                <a:latin typeface="+mj-lt"/>
              </a:rPr>
              <a:t>Phần mềm soạn thảo văn bản: dùng để lưu trữ tài liệu, văn bản.</a:t>
            </a:r>
          </a:p>
          <a:p>
            <a:pPr algn="just">
              <a:buFontTx/>
              <a:buChar char="-"/>
            </a:pPr>
            <a:r>
              <a:rPr lang="en-US" sz="2800" smtClean="0">
                <a:latin typeface="+mj-lt"/>
              </a:rPr>
              <a:t>Phần mềm bảng tính: </a:t>
            </a:r>
            <a:r>
              <a:rPr lang="en-US" sz="2800">
                <a:latin typeface="+mj-lt"/>
              </a:rPr>
              <a:t>dùng để </a:t>
            </a:r>
            <a:r>
              <a:rPr lang="vi-VN" sz="2800" smtClean="0">
                <a:latin typeface="+mj-lt"/>
              </a:rPr>
              <a:t>lưu </a:t>
            </a:r>
            <a:r>
              <a:rPr lang="vi-VN" sz="2800">
                <a:latin typeface="+mj-lt"/>
              </a:rPr>
              <a:t>trữ số liệu tiện lợi, tính toán tự </a:t>
            </a:r>
            <a:r>
              <a:rPr lang="vi-VN" sz="2800" smtClean="0">
                <a:latin typeface="+mj-lt"/>
              </a:rPr>
              <a:t>động</a:t>
            </a:r>
            <a:r>
              <a:rPr lang="en-US" sz="2800" smtClean="0">
                <a:latin typeface="+mj-lt"/>
              </a:rPr>
              <a:t>.</a:t>
            </a:r>
          </a:p>
          <a:p>
            <a:pPr algn="just">
              <a:buFontTx/>
              <a:buChar char="-"/>
            </a:pPr>
            <a:r>
              <a:rPr lang="en-US" sz="2800" smtClean="0">
                <a:latin typeface="+mj-lt"/>
              </a:rPr>
              <a:t>Phần mềm trình chiếu: dùng để </a:t>
            </a:r>
            <a:r>
              <a:rPr lang="vi-VN" sz="2800" smtClean="0">
                <a:latin typeface="+mj-lt"/>
              </a:rPr>
              <a:t>trình </a:t>
            </a:r>
            <a:r>
              <a:rPr lang="vi-VN" sz="2800">
                <a:latin typeface="+mj-lt"/>
              </a:rPr>
              <a:t>bày ý tưởng, báo cáo sinh </a:t>
            </a:r>
            <a:r>
              <a:rPr lang="vi-VN" sz="2800" smtClean="0">
                <a:latin typeface="+mj-lt"/>
              </a:rPr>
              <a:t>động</a:t>
            </a:r>
            <a:endParaRPr lang="en-US" sz="2800">
              <a:latin typeface="+mj-lt"/>
            </a:endParaRPr>
          </a:p>
        </p:txBody>
      </p:sp>
      <p:pic>
        <p:nvPicPr>
          <p:cNvPr id="6" name="Content Placeholder 6">
            <a:extLst>
              <a:ext uri="{FF2B5EF4-FFF2-40B4-BE49-F238E27FC236}">
                <a16:creationId xmlns:a16="http://schemas.microsoft.com/office/drawing/2014/main" id="{49AA611B-924B-4BF3-BE92-1021BFE16D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156542"/>
            <a:ext cx="4800000" cy="1765079"/>
          </a:xfrm>
          <a:prstGeom prst="rect">
            <a:avLst/>
          </a:prstGeom>
        </p:spPr>
      </p:pic>
    </p:spTree>
    <p:extLst>
      <p:ext uri="{BB962C8B-B14F-4D97-AF65-F5344CB8AC3E}">
        <p14:creationId xmlns:p14="http://schemas.microsoft.com/office/powerpoint/2010/main" val="3597171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1600200"/>
            <a:ext cx="10591800" cy="3693319"/>
          </a:xfrm>
          <a:prstGeom prst="rect">
            <a:avLst/>
          </a:prstGeom>
        </p:spPr>
        <p:txBody>
          <a:bodyPr wrap="square">
            <a:spAutoFit/>
          </a:bodyPr>
          <a:lstStyle/>
          <a:p>
            <a:pPr algn="just">
              <a:spcBef>
                <a:spcPts val="600"/>
              </a:spcBef>
              <a:spcAft>
                <a:spcPts val="600"/>
              </a:spcAft>
            </a:pPr>
            <a:r>
              <a:rPr lang="nl-NL" sz="2800" b="1">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rPr>
              <a:t>1.</a:t>
            </a:r>
            <a:r>
              <a:rPr lang="nl-NL" sz="280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Các hệ thống giám sát giao thông nhờ các camera thông minh đang được triển khai ở các thành phố. Hãy truy cập Intemet, tìm hiểu về cách kết nối các thiết bị thông minh trong các hệ thống đó. Nêu lợi ích của hệ thống.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b="1">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rPr>
              <a:t>2.</a:t>
            </a:r>
            <a:r>
              <a:rPr lang="nl-NL" sz="280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Xe tự hành được xem là một thành tựu điển hình của cuộc cách mạng công nghiệp 4.0. Với xe tự hành, người dân không cần sở hữu xe cá nhân, muốn đi lại chỉ cần đặt xe qua Internet. Hãy tìm hiểu lợi ích của xe tự hành giúp hạn chế ô nhiễm, ùn tắc giao thông và giảm chi phí.</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5" name="Content Placeholder 5">
            <a:extLst>
              <a:ext uri="{FF2B5EF4-FFF2-40B4-BE49-F238E27FC236}">
                <a16:creationId xmlns:a16="http://schemas.microsoft.com/office/drawing/2014/main" id="{78F87049-0AD0-4BED-BBF7-647C1D8D8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36394"/>
            <a:ext cx="4177778" cy="1815873"/>
          </a:xfrm>
          <a:prstGeom prst="rect">
            <a:avLst/>
          </a:prstGeom>
        </p:spPr>
      </p:pic>
    </p:spTree>
    <p:extLst>
      <p:ext uri="{BB962C8B-B14F-4D97-AF65-F5344CB8AC3E}">
        <p14:creationId xmlns:p14="http://schemas.microsoft.com/office/powerpoint/2010/main" val="3054418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A15C6C-6BB6-4DB6-B7D6-7F14EAB2CC5C}">
  <ds:schemaRefs>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DF6667-B669-49A4-BBE6-2132BA71C0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474</TotalTime>
  <Words>2050</Words>
  <Application>Microsoft Office PowerPoint</Application>
  <PresentationFormat>Widescreen</PresentationFormat>
  <Paragraphs>113</Paragraphs>
  <Slides>41</Slides>
  <Notes>3</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Courier New</vt:lpstr>
      <vt:lpstr>Times New Roman</vt:lpstr>
      <vt:lpstr>Wingdings</vt:lpstr>
      <vt:lpstr>Children Friends 16x9</vt:lpstr>
      <vt:lpstr>BÀI 2:  VAI TRÒ CỦA THIẾT BỊ THÔNG MINH VÀ TIN HỌC ĐỐI VỚI XÃ HỘI</vt:lpstr>
      <vt:lpstr>PowerPoint Presentation</vt:lpstr>
      <vt:lpstr>1. THIẾT BỊ THÔNG MINH</vt:lpstr>
      <vt:lpstr>PowerPoint Presentation</vt:lpstr>
      <vt:lpstr>PowerPoint Presentation</vt:lpstr>
      <vt:lpstr>1. THIẾT BỊ THÔNG MINH</vt:lpstr>
      <vt:lpstr>Ví dụ</vt:lpstr>
      <vt:lpstr>PowerPoint Presentation</vt:lpstr>
      <vt:lpstr>b) Vai trò của thiết bị thông minh đối với xã hội trong cuộc cách mạng công nghiệp lần thứ tư </vt:lpstr>
      <vt:lpstr>HOẠT ĐỘNG NHÓM Chia lớp thành 4 nhóm. Quan sát Hình 2.2 SGK và thực hiện các yêu cầu sau</vt:lpstr>
      <vt:lpstr>PowerPoint Presentation</vt:lpstr>
      <vt:lpstr>Theo em cuộc cách mạng công nghiệp 4.0 có tác động như nào đến mọi mặt của đời sống xã hội?</vt:lpstr>
      <vt:lpstr>PowerPoint Presentation</vt:lpstr>
      <vt:lpstr>PowerPoint Presentation</vt:lpstr>
      <vt:lpstr>PowerPoint Presentation</vt:lpstr>
      <vt:lpstr>Kết luận</vt:lpstr>
      <vt:lpstr>PowerPoint Presentation</vt:lpstr>
      <vt:lpstr>2. CÁC THÀNH TỰU CỦA TIN HỌC</vt:lpstr>
      <vt:lpstr>PowerPoint Presentation</vt:lpstr>
      <vt:lpstr>PowerPoint Presentation</vt:lpstr>
      <vt:lpstr>PowerPoint Presentation</vt:lpstr>
      <vt:lpstr>PowerPoint Presentation</vt:lpstr>
      <vt:lpstr>PowerPoint Presentation</vt:lpstr>
      <vt:lpstr>PowerPoint Presentation</vt:lpstr>
      <vt:lpstr>Robot OPBA</vt:lpstr>
      <vt:lpstr>PowerPoint Presentation</vt:lpstr>
      <vt:lpstr>PowerPoint Presentation</vt:lpstr>
      <vt:lpstr>PowerPoint Presentation</vt:lpstr>
      <vt:lpstr>PowerPoint Presentation</vt:lpstr>
      <vt:lpstr>PowerPoint Presentation</vt:lpstr>
      <vt:lpstr>PowerPoint Presentation</vt:lpstr>
      <vt:lpstr>b) Một số thành tựu phát triển của Tin học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2: SỰ ƯU VIỆT CỦA MÁY TÍNH VÀ NHỮNG THÀNH TỰU CỦA TIN HỌC</dc:title>
  <dc:creator>HoangThanh Tam</dc:creator>
  <cp:keywords/>
  <cp:lastModifiedBy>admin</cp:lastModifiedBy>
  <cp:revision>43</cp:revision>
  <dcterms:created xsi:type="dcterms:W3CDTF">2022-01-10T13:05:14Z</dcterms:created>
  <dcterms:modified xsi:type="dcterms:W3CDTF">2022-06-13T07:15:05Z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